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2"/>
  </p:notesMasterIdLst>
  <p:sldIdLst>
    <p:sldId id="281" r:id="rId2"/>
    <p:sldId id="310" r:id="rId3"/>
    <p:sldId id="314" r:id="rId4"/>
    <p:sldId id="259" r:id="rId5"/>
    <p:sldId id="257" r:id="rId6"/>
    <p:sldId id="316" r:id="rId7"/>
    <p:sldId id="321" r:id="rId8"/>
    <p:sldId id="320" r:id="rId9"/>
    <p:sldId id="315" r:id="rId10"/>
    <p:sldId id="341" r:id="rId11"/>
    <p:sldId id="319" r:id="rId12"/>
    <p:sldId id="338" r:id="rId13"/>
    <p:sldId id="298" r:id="rId14"/>
    <p:sldId id="318" r:id="rId15"/>
    <p:sldId id="343" r:id="rId16"/>
    <p:sldId id="322" r:id="rId17"/>
    <p:sldId id="328" r:id="rId18"/>
    <p:sldId id="327" r:id="rId19"/>
    <p:sldId id="326" r:id="rId20"/>
    <p:sldId id="324" r:id="rId21"/>
    <p:sldId id="339" r:id="rId22"/>
    <p:sldId id="323" r:id="rId23"/>
    <p:sldId id="330" r:id="rId24"/>
    <p:sldId id="342" r:id="rId25"/>
    <p:sldId id="331" r:id="rId26"/>
    <p:sldId id="340" r:id="rId27"/>
    <p:sldId id="329" r:id="rId28"/>
    <p:sldId id="334" r:id="rId29"/>
    <p:sldId id="333" r:id="rId30"/>
    <p:sldId id="33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5281"/>
  </p:normalViewPr>
  <p:slideViewPr>
    <p:cSldViewPr snapToGrid="0" snapToObjects="1">
      <p:cViewPr varScale="1">
        <p:scale>
          <a:sx n="149" d="100"/>
          <a:sy n="149" d="100"/>
        </p:scale>
        <p:origin x="11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A0E73-7EE5-DE4A-BD39-01ED78FF29C2}" type="datetimeFigureOut">
              <a:rPr lang="en-US" smtClean="0"/>
              <a:t>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6426D-40A2-2B45-98FC-29501BB81C73}" type="slidenum">
              <a:rPr lang="en-US" smtClean="0"/>
              <a:t>‹#›</a:t>
            </a:fld>
            <a:endParaRPr lang="en-US"/>
          </a:p>
        </p:txBody>
      </p:sp>
    </p:spTree>
    <p:extLst>
      <p:ext uri="{BB962C8B-B14F-4D97-AF65-F5344CB8AC3E}">
        <p14:creationId xmlns:p14="http://schemas.microsoft.com/office/powerpoint/2010/main" val="3692332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2</a:t>
            </a:fld>
            <a:endParaRPr lang="en-US"/>
          </a:p>
        </p:txBody>
      </p:sp>
    </p:spTree>
    <p:extLst>
      <p:ext uri="{BB962C8B-B14F-4D97-AF65-F5344CB8AC3E}">
        <p14:creationId xmlns:p14="http://schemas.microsoft.com/office/powerpoint/2010/main" val="3488032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12</a:t>
            </a:fld>
            <a:endParaRPr lang="en-US"/>
          </a:p>
        </p:txBody>
      </p:sp>
    </p:spTree>
    <p:extLst>
      <p:ext uri="{BB962C8B-B14F-4D97-AF65-F5344CB8AC3E}">
        <p14:creationId xmlns:p14="http://schemas.microsoft.com/office/powerpoint/2010/main" val="243308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14</a:t>
            </a:fld>
            <a:endParaRPr lang="en-US"/>
          </a:p>
        </p:txBody>
      </p:sp>
    </p:spTree>
    <p:extLst>
      <p:ext uri="{BB962C8B-B14F-4D97-AF65-F5344CB8AC3E}">
        <p14:creationId xmlns:p14="http://schemas.microsoft.com/office/powerpoint/2010/main" val="246365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15</a:t>
            </a:fld>
            <a:endParaRPr lang="en-US"/>
          </a:p>
        </p:txBody>
      </p:sp>
    </p:spTree>
    <p:extLst>
      <p:ext uri="{BB962C8B-B14F-4D97-AF65-F5344CB8AC3E}">
        <p14:creationId xmlns:p14="http://schemas.microsoft.com/office/powerpoint/2010/main" val="3586875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16</a:t>
            </a:fld>
            <a:endParaRPr lang="en-US"/>
          </a:p>
        </p:txBody>
      </p:sp>
    </p:spTree>
    <p:extLst>
      <p:ext uri="{BB962C8B-B14F-4D97-AF65-F5344CB8AC3E}">
        <p14:creationId xmlns:p14="http://schemas.microsoft.com/office/powerpoint/2010/main" val="2811055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17</a:t>
            </a:fld>
            <a:endParaRPr lang="en-US"/>
          </a:p>
        </p:txBody>
      </p:sp>
    </p:spTree>
    <p:extLst>
      <p:ext uri="{BB962C8B-B14F-4D97-AF65-F5344CB8AC3E}">
        <p14:creationId xmlns:p14="http://schemas.microsoft.com/office/powerpoint/2010/main" val="3162497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18</a:t>
            </a:fld>
            <a:endParaRPr lang="en-US"/>
          </a:p>
        </p:txBody>
      </p:sp>
    </p:spTree>
    <p:extLst>
      <p:ext uri="{BB962C8B-B14F-4D97-AF65-F5344CB8AC3E}">
        <p14:creationId xmlns:p14="http://schemas.microsoft.com/office/powerpoint/2010/main" val="2864140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19</a:t>
            </a:fld>
            <a:endParaRPr lang="en-US"/>
          </a:p>
        </p:txBody>
      </p:sp>
    </p:spTree>
    <p:extLst>
      <p:ext uri="{BB962C8B-B14F-4D97-AF65-F5344CB8AC3E}">
        <p14:creationId xmlns:p14="http://schemas.microsoft.com/office/powerpoint/2010/main" val="1853745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20</a:t>
            </a:fld>
            <a:endParaRPr lang="en-US"/>
          </a:p>
        </p:txBody>
      </p:sp>
    </p:spTree>
    <p:extLst>
      <p:ext uri="{BB962C8B-B14F-4D97-AF65-F5344CB8AC3E}">
        <p14:creationId xmlns:p14="http://schemas.microsoft.com/office/powerpoint/2010/main" val="139801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21</a:t>
            </a:fld>
            <a:endParaRPr lang="en-US"/>
          </a:p>
        </p:txBody>
      </p:sp>
    </p:spTree>
    <p:extLst>
      <p:ext uri="{BB962C8B-B14F-4D97-AF65-F5344CB8AC3E}">
        <p14:creationId xmlns:p14="http://schemas.microsoft.com/office/powerpoint/2010/main" val="175301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22</a:t>
            </a:fld>
            <a:endParaRPr lang="en-US"/>
          </a:p>
        </p:txBody>
      </p:sp>
    </p:spTree>
    <p:extLst>
      <p:ext uri="{BB962C8B-B14F-4D97-AF65-F5344CB8AC3E}">
        <p14:creationId xmlns:p14="http://schemas.microsoft.com/office/powerpoint/2010/main" val="320172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3</a:t>
            </a:fld>
            <a:endParaRPr lang="en-US"/>
          </a:p>
        </p:txBody>
      </p:sp>
    </p:spTree>
    <p:extLst>
      <p:ext uri="{BB962C8B-B14F-4D97-AF65-F5344CB8AC3E}">
        <p14:creationId xmlns:p14="http://schemas.microsoft.com/office/powerpoint/2010/main" val="1935227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23</a:t>
            </a:fld>
            <a:endParaRPr lang="en-US"/>
          </a:p>
        </p:txBody>
      </p:sp>
    </p:spTree>
    <p:extLst>
      <p:ext uri="{BB962C8B-B14F-4D97-AF65-F5344CB8AC3E}">
        <p14:creationId xmlns:p14="http://schemas.microsoft.com/office/powerpoint/2010/main" val="3685443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24</a:t>
            </a:fld>
            <a:endParaRPr lang="en-US"/>
          </a:p>
        </p:txBody>
      </p:sp>
    </p:spTree>
    <p:extLst>
      <p:ext uri="{BB962C8B-B14F-4D97-AF65-F5344CB8AC3E}">
        <p14:creationId xmlns:p14="http://schemas.microsoft.com/office/powerpoint/2010/main" val="1413406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onaco" pitchFamily="2" charset="77"/>
              </a:rPr>
              <a:t>The Windows Event Log is a feature in the Microsoft Windows operating system that provides a centralized repository for application, security, and system events. </a:t>
            </a:r>
          </a:p>
          <a:p>
            <a:endParaRPr lang="en-US" sz="1200" dirty="0">
              <a:latin typeface="Monaco" pitchFamily="2" charset="77"/>
            </a:endParaRPr>
          </a:p>
          <a:p>
            <a:r>
              <a:rPr lang="en-US" sz="1200" dirty="0">
                <a:latin typeface="Monaco" pitchFamily="2" charset="77"/>
              </a:rPr>
              <a:t>The Event Log records events that occur on the system, including information about system crashes, errors, warnings, and informational messages. </a:t>
            </a:r>
          </a:p>
          <a:p>
            <a:endParaRPr lang="en-US" sz="1200" dirty="0">
              <a:latin typeface="Monaco" pitchFamily="2" charset="77"/>
            </a:endParaRPr>
          </a:p>
          <a:p>
            <a:r>
              <a:rPr lang="en-US" sz="1200" dirty="0">
                <a:latin typeface="Monaco" pitchFamily="2" charset="77"/>
              </a:rPr>
              <a:t>The Event Log allows administrators to monitor and manage events that occur on the system, including identifying problems, debugging software, and tracking security incidents. The Event Log provides a searchable and filterable interface for reviewing events and can be used to generate alerts and notifications based on specific events. </a:t>
            </a:r>
          </a:p>
          <a:p>
            <a:endParaRPr lang="en-US" sz="1200" dirty="0">
              <a:latin typeface="Monaco" pitchFamily="2" charset="77"/>
            </a:endParaRPr>
          </a:p>
          <a:p>
            <a:r>
              <a:rPr lang="en-US" sz="1200" dirty="0">
                <a:latin typeface="Monaco" pitchFamily="2" charset="77"/>
              </a:rPr>
              <a:t>The Windows Event Log service runs in the background and continuously writes events to the log files. The Event Log is essential for system administrators to diagnose and resolve issues on the system.</a:t>
            </a:r>
          </a:p>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25</a:t>
            </a:fld>
            <a:endParaRPr lang="en-US"/>
          </a:p>
        </p:txBody>
      </p:sp>
    </p:spTree>
    <p:extLst>
      <p:ext uri="{BB962C8B-B14F-4D97-AF65-F5344CB8AC3E}">
        <p14:creationId xmlns:p14="http://schemas.microsoft.com/office/powerpoint/2010/main" val="1383464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onaco" pitchFamily="2" charset="77"/>
              </a:rPr>
              <a:t>The Windows Event Log is a feature in the Microsoft Windows operating system that provides a centralized repository for application, security, and system events. </a:t>
            </a:r>
          </a:p>
          <a:p>
            <a:endParaRPr lang="en-US" sz="1200" dirty="0">
              <a:latin typeface="Monaco" pitchFamily="2" charset="77"/>
            </a:endParaRPr>
          </a:p>
          <a:p>
            <a:r>
              <a:rPr lang="en-US" sz="1200" dirty="0">
                <a:latin typeface="Monaco" pitchFamily="2" charset="77"/>
              </a:rPr>
              <a:t>The Event Log records events that occur on the system, including information about system crashes, errors, warnings, and informational messages. </a:t>
            </a:r>
          </a:p>
          <a:p>
            <a:endParaRPr lang="en-US" sz="1200" dirty="0">
              <a:latin typeface="Monaco" pitchFamily="2" charset="77"/>
            </a:endParaRPr>
          </a:p>
          <a:p>
            <a:r>
              <a:rPr lang="en-US" sz="1200" dirty="0">
                <a:latin typeface="Monaco" pitchFamily="2" charset="77"/>
              </a:rPr>
              <a:t>The Event Log allows administrators to monitor and manage events that occur on the system, including identifying problems, debugging software, and tracking security incidents. The Event Log provides a searchable and filterable interface for reviewing events and can be used to generate alerts and notifications based on specific events. </a:t>
            </a:r>
          </a:p>
          <a:p>
            <a:endParaRPr lang="en-US" sz="1200" dirty="0">
              <a:latin typeface="Monaco" pitchFamily="2" charset="77"/>
            </a:endParaRPr>
          </a:p>
          <a:p>
            <a:r>
              <a:rPr lang="en-US" sz="1200" dirty="0">
                <a:latin typeface="Monaco" pitchFamily="2" charset="77"/>
              </a:rPr>
              <a:t>The Windows Event Log service runs in the background and continuously writes events to the log files. The Event Log is essential for system administrators to diagnose and resolve issues on the system.</a:t>
            </a:r>
          </a:p>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26</a:t>
            </a:fld>
            <a:endParaRPr lang="en-US"/>
          </a:p>
        </p:txBody>
      </p:sp>
    </p:spTree>
    <p:extLst>
      <p:ext uri="{BB962C8B-B14F-4D97-AF65-F5344CB8AC3E}">
        <p14:creationId xmlns:p14="http://schemas.microsoft.com/office/powerpoint/2010/main" val="1903788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27</a:t>
            </a:fld>
            <a:endParaRPr lang="en-US"/>
          </a:p>
        </p:txBody>
      </p:sp>
    </p:spTree>
    <p:extLst>
      <p:ext uri="{BB962C8B-B14F-4D97-AF65-F5344CB8AC3E}">
        <p14:creationId xmlns:p14="http://schemas.microsoft.com/office/powerpoint/2010/main" val="1449157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28</a:t>
            </a:fld>
            <a:endParaRPr lang="en-US"/>
          </a:p>
        </p:txBody>
      </p:sp>
    </p:spTree>
    <p:extLst>
      <p:ext uri="{BB962C8B-B14F-4D97-AF65-F5344CB8AC3E}">
        <p14:creationId xmlns:p14="http://schemas.microsoft.com/office/powerpoint/2010/main" val="65834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29</a:t>
            </a:fld>
            <a:endParaRPr lang="en-US"/>
          </a:p>
        </p:txBody>
      </p:sp>
    </p:spTree>
    <p:extLst>
      <p:ext uri="{BB962C8B-B14F-4D97-AF65-F5344CB8AC3E}">
        <p14:creationId xmlns:p14="http://schemas.microsoft.com/office/powerpoint/2010/main" val="1681097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30</a:t>
            </a:fld>
            <a:endParaRPr lang="en-US"/>
          </a:p>
        </p:txBody>
      </p:sp>
    </p:spTree>
    <p:extLst>
      <p:ext uri="{BB962C8B-B14F-4D97-AF65-F5344CB8AC3E}">
        <p14:creationId xmlns:p14="http://schemas.microsoft.com/office/powerpoint/2010/main" val="1797285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5</a:t>
            </a:fld>
            <a:endParaRPr lang="en-US"/>
          </a:p>
        </p:txBody>
      </p:sp>
    </p:spTree>
    <p:extLst>
      <p:ext uri="{BB962C8B-B14F-4D97-AF65-F5344CB8AC3E}">
        <p14:creationId xmlns:p14="http://schemas.microsoft.com/office/powerpoint/2010/main" val="3209759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aco" pitchFamily="2" charset="77"/>
              </a:rPr>
              <a:t>Simulation of real-world attacks is possible only through astute observation of the nature of attacks and investigating the intentions of the adversary. We need to know the threat agent and its purposes (reputational loss, data destruction, etc.) to enable better protection in place. Detection initiatives driven with no knowledge of the nature of attacks and adversary’s intention will be a wild goose chase.</a:t>
            </a:r>
          </a:p>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6</a:t>
            </a:fld>
            <a:endParaRPr lang="en-US"/>
          </a:p>
        </p:txBody>
      </p:sp>
    </p:spTree>
    <p:extLst>
      <p:ext uri="{BB962C8B-B14F-4D97-AF65-F5344CB8AC3E}">
        <p14:creationId xmlns:p14="http://schemas.microsoft.com/office/powerpoint/2010/main" val="4139242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7</a:t>
            </a:fld>
            <a:endParaRPr lang="en-US"/>
          </a:p>
        </p:txBody>
      </p:sp>
    </p:spTree>
    <p:extLst>
      <p:ext uri="{BB962C8B-B14F-4D97-AF65-F5344CB8AC3E}">
        <p14:creationId xmlns:p14="http://schemas.microsoft.com/office/powerpoint/2010/main" val="3532265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onaco" pitchFamily="2" charset="77"/>
              </a:rPr>
              <a:t>Constrained Language Mode is a security feature in PowerShell that limits the commands and features that can be used by a script</a:t>
            </a:r>
            <a:r>
              <a:rPr lang="en-US" sz="1600" dirty="0">
                <a:latin typeface="Monaco" pitchFamily="2" charset="77"/>
              </a:rPr>
              <a:t>. </a:t>
            </a:r>
            <a:r>
              <a:rPr lang="en-US" sz="1600" u="sng" dirty="0">
                <a:latin typeface="Monaco" pitchFamily="2" charset="77"/>
              </a:rPr>
              <a:t>This mode is designed to prevent potentially malicious code from running on a system</a:t>
            </a:r>
            <a:r>
              <a:rPr lang="en-US" sz="1600" dirty="0">
                <a:latin typeface="Monaco" pitchFamily="2" charset="77"/>
              </a:rPr>
              <a:t>. </a:t>
            </a:r>
            <a:r>
              <a:rPr lang="en-US" sz="1200" dirty="0">
                <a:latin typeface="Monaco" pitchFamily="2" charset="77"/>
              </a:rPr>
              <a:t>When this mode is enabled, PowerShell restricts access to certain APIs and commands that can be used to run arbitrary code.</a:t>
            </a:r>
          </a:p>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8</a:t>
            </a:fld>
            <a:endParaRPr lang="en-US"/>
          </a:p>
        </p:txBody>
      </p:sp>
    </p:spTree>
    <p:extLst>
      <p:ext uri="{BB962C8B-B14F-4D97-AF65-F5344CB8AC3E}">
        <p14:creationId xmlns:p14="http://schemas.microsoft.com/office/powerpoint/2010/main" val="3572705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9</a:t>
            </a:fld>
            <a:endParaRPr lang="en-US"/>
          </a:p>
        </p:txBody>
      </p:sp>
    </p:spTree>
    <p:extLst>
      <p:ext uri="{BB962C8B-B14F-4D97-AF65-F5344CB8AC3E}">
        <p14:creationId xmlns:p14="http://schemas.microsoft.com/office/powerpoint/2010/main" val="4158795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10</a:t>
            </a:fld>
            <a:endParaRPr lang="en-US"/>
          </a:p>
        </p:txBody>
      </p:sp>
    </p:spTree>
    <p:extLst>
      <p:ext uri="{BB962C8B-B14F-4D97-AF65-F5344CB8AC3E}">
        <p14:creationId xmlns:p14="http://schemas.microsoft.com/office/powerpoint/2010/main" val="1410561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6426D-40A2-2B45-98FC-29501BB81C73}" type="slidenum">
              <a:rPr lang="en-US" smtClean="0"/>
              <a:t>11</a:t>
            </a:fld>
            <a:endParaRPr lang="en-US"/>
          </a:p>
        </p:txBody>
      </p:sp>
    </p:spTree>
    <p:extLst>
      <p:ext uri="{BB962C8B-B14F-4D97-AF65-F5344CB8AC3E}">
        <p14:creationId xmlns:p14="http://schemas.microsoft.com/office/powerpoint/2010/main" val="1132311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136D-F2D6-3E6E-1854-861A8294A2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7FC20D-E6CB-72B3-E595-F4C87CF58A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FC1529-0BCF-6EE9-AFEF-18CC2E8AF13A}"/>
              </a:ext>
            </a:extLst>
          </p:cNvPr>
          <p:cNvSpPr>
            <a:spLocks noGrp="1"/>
          </p:cNvSpPr>
          <p:nvPr>
            <p:ph type="dt" sz="half" idx="10"/>
          </p:nvPr>
        </p:nvSpPr>
        <p:spPr/>
        <p:txBody>
          <a:bodyPr/>
          <a:lstStyle/>
          <a:p>
            <a:fld id="{EDD89F66-D748-7647-9C45-547FA2C505F0}" type="datetimeFigureOut">
              <a:rPr lang="en-BR" smtClean="0"/>
              <a:t>11/3/23</a:t>
            </a:fld>
            <a:endParaRPr lang="en-BR"/>
          </a:p>
        </p:txBody>
      </p:sp>
      <p:sp>
        <p:nvSpPr>
          <p:cNvPr id="5" name="Footer Placeholder 4">
            <a:extLst>
              <a:ext uri="{FF2B5EF4-FFF2-40B4-BE49-F238E27FC236}">
                <a16:creationId xmlns:a16="http://schemas.microsoft.com/office/drawing/2014/main" id="{9573DCE0-4EF1-77A8-C796-6AF7C8D2C39A}"/>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EF79CC4-5ECD-B8FD-1384-FE099C6F64B9}"/>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2927813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DE49-653C-E6F2-2545-34F74A5C45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B5C921-3AFF-6FEC-BBC5-87B1CB26BC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7313C-F19B-2F70-FDE7-23B528B3616B}"/>
              </a:ext>
            </a:extLst>
          </p:cNvPr>
          <p:cNvSpPr>
            <a:spLocks noGrp="1"/>
          </p:cNvSpPr>
          <p:nvPr>
            <p:ph type="dt" sz="half" idx="10"/>
          </p:nvPr>
        </p:nvSpPr>
        <p:spPr/>
        <p:txBody>
          <a:bodyPr/>
          <a:lstStyle/>
          <a:p>
            <a:fld id="{EDD89F66-D748-7647-9C45-547FA2C505F0}" type="datetimeFigureOut">
              <a:rPr lang="en-BR" smtClean="0"/>
              <a:t>11/3/23</a:t>
            </a:fld>
            <a:endParaRPr lang="en-BR"/>
          </a:p>
        </p:txBody>
      </p:sp>
      <p:sp>
        <p:nvSpPr>
          <p:cNvPr id="5" name="Footer Placeholder 4">
            <a:extLst>
              <a:ext uri="{FF2B5EF4-FFF2-40B4-BE49-F238E27FC236}">
                <a16:creationId xmlns:a16="http://schemas.microsoft.com/office/drawing/2014/main" id="{E83E14C7-24AE-1752-2E6B-294C309DE0CD}"/>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5AB57EA-D9C6-1A15-39C2-C27E80687E5C}"/>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4225428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717DB2-253D-3500-35DB-CFEBE80EFA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42BFD-1543-8FBA-BD6E-D431143E9C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DE770B-33B9-420A-CE87-E1327EF50827}"/>
              </a:ext>
            </a:extLst>
          </p:cNvPr>
          <p:cNvSpPr>
            <a:spLocks noGrp="1"/>
          </p:cNvSpPr>
          <p:nvPr>
            <p:ph type="dt" sz="half" idx="10"/>
          </p:nvPr>
        </p:nvSpPr>
        <p:spPr/>
        <p:txBody>
          <a:bodyPr/>
          <a:lstStyle/>
          <a:p>
            <a:fld id="{EDD89F66-D748-7647-9C45-547FA2C505F0}" type="datetimeFigureOut">
              <a:rPr lang="en-BR" smtClean="0"/>
              <a:t>11/3/23</a:t>
            </a:fld>
            <a:endParaRPr lang="en-BR"/>
          </a:p>
        </p:txBody>
      </p:sp>
      <p:sp>
        <p:nvSpPr>
          <p:cNvPr id="5" name="Footer Placeholder 4">
            <a:extLst>
              <a:ext uri="{FF2B5EF4-FFF2-40B4-BE49-F238E27FC236}">
                <a16:creationId xmlns:a16="http://schemas.microsoft.com/office/drawing/2014/main" id="{52284524-CAB5-D23E-95CD-C8A60E02B40E}"/>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6B7D08E3-80F9-C932-FA88-4B03B6B6A7BE}"/>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342960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B304-EF24-5F96-889D-4C74720D2A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6A241-F69D-B920-83AA-7B56133E11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EE3F4-1FFE-0D21-C4AE-986D1797135E}"/>
              </a:ext>
            </a:extLst>
          </p:cNvPr>
          <p:cNvSpPr>
            <a:spLocks noGrp="1"/>
          </p:cNvSpPr>
          <p:nvPr>
            <p:ph type="dt" sz="half" idx="10"/>
          </p:nvPr>
        </p:nvSpPr>
        <p:spPr/>
        <p:txBody>
          <a:bodyPr/>
          <a:lstStyle/>
          <a:p>
            <a:fld id="{EDD89F66-D748-7647-9C45-547FA2C505F0}" type="datetimeFigureOut">
              <a:rPr lang="en-BR" smtClean="0"/>
              <a:t>11/3/23</a:t>
            </a:fld>
            <a:endParaRPr lang="en-BR"/>
          </a:p>
        </p:txBody>
      </p:sp>
      <p:sp>
        <p:nvSpPr>
          <p:cNvPr id="5" name="Footer Placeholder 4">
            <a:extLst>
              <a:ext uri="{FF2B5EF4-FFF2-40B4-BE49-F238E27FC236}">
                <a16:creationId xmlns:a16="http://schemas.microsoft.com/office/drawing/2014/main" id="{9B89FEE6-F4D7-F3E4-490F-872404BD69F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2F5B621-65F5-5C27-9AA9-33B920CC2283}"/>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4134290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4B98-0B2B-5A55-2B69-035BAF61AB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60EB19-28A2-192D-76B1-F62588793B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D82EAE-9613-9E32-8EB1-A297B8F4A887}"/>
              </a:ext>
            </a:extLst>
          </p:cNvPr>
          <p:cNvSpPr>
            <a:spLocks noGrp="1"/>
          </p:cNvSpPr>
          <p:nvPr>
            <p:ph type="dt" sz="half" idx="10"/>
          </p:nvPr>
        </p:nvSpPr>
        <p:spPr/>
        <p:txBody>
          <a:bodyPr/>
          <a:lstStyle/>
          <a:p>
            <a:fld id="{EDD89F66-D748-7647-9C45-547FA2C505F0}" type="datetimeFigureOut">
              <a:rPr lang="en-BR" smtClean="0"/>
              <a:t>11/3/23</a:t>
            </a:fld>
            <a:endParaRPr lang="en-BR"/>
          </a:p>
        </p:txBody>
      </p:sp>
      <p:sp>
        <p:nvSpPr>
          <p:cNvPr id="5" name="Footer Placeholder 4">
            <a:extLst>
              <a:ext uri="{FF2B5EF4-FFF2-40B4-BE49-F238E27FC236}">
                <a16:creationId xmlns:a16="http://schemas.microsoft.com/office/drawing/2014/main" id="{BFF04169-2362-6022-DCF8-E01AF5E50AC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16944988-76E0-8923-5E93-1F78DC55C1D9}"/>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178583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74BC-262F-B7C8-C44E-824CEE1599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D1F9D0-0EBC-83DE-FE26-0A835472AA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5AFBCC-D087-AD72-A2E2-3FCD99A7E5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E171A2-50DB-8ED2-6DA1-2264A206D560}"/>
              </a:ext>
            </a:extLst>
          </p:cNvPr>
          <p:cNvSpPr>
            <a:spLocks noGrp="1"/>
          </p:cNvSpPr>
          <p:nvPr>
            <p:ph type="dt" sz="half" idx="10"/>
          </p:nvPr>
        </p:nvSpPr>
        <p:spPr/>
        <p:txBody>
          <a:bodyPr/>
          <a:lstStyle/>
          <a:p>
            <a:fld id="{EDD89F66-D748-7647-9C45-547FA2C505F0}" type="datetimeFigureOut">
              <a:rPr lang="en-BR" smtClean="0"/>
              <a:t>11/3/23</a:t>
            </a:fld>
            <a:endParaRPr lang="en-BR"/>
          </a:p>
        </p:txBody>
      </p:sp>
      <p:sp>
        <p:nvSpPr>
          <p:cNvPr id="6" name="Footer Placeholder 5">
            <a:extLst>
              <a:ext uri="{FF2B5EF4-FFF2-40B4-BE49-F238E27FC236}">
                <a16:creationId xmlns:a16="http://schemas.microsoft.com/office/drawing/2014/main" id="{715800CE-8B95-A596-9A85-EEBB5E53602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6D41DE96-52D4-0231-21E3-D35C2BB67D1C}"/>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3956715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7847-C251-BF60-F025-05CCAAF84F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33A6F-8E55-7C48-2DFB-F21F707989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4C47D6-3B78-6C76-2382-B78B752C8B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DD7A04-CEF9-419A-A3C7-876471616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B69981-08A1-E9C6-0F75-2C2D86F393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A31AE1-F98D-C313-0FA2-BCF4FD32E9D1}"/>
              </a:ext>
            </a:extLst>
          </p:cNvPr>
          <p:cNvSpPr>
            <a:spLocks noGrp="1"/>
          </p:cNvSpPr>
          <p:nvPr>
            <p:ph type="dt" sz="half" idx="10"/>
          </p:nvPr>
        </p:nvSpPr>
        <p:spPr/>
        <p:txBody>
          <a:bodyPr/>
          <a:lstStyle/>
          <a:p>
            <a:fld id="{EDD89F66-D748-7647-9C45-547FA2C505F0}" type="datetimeFigureOut">
              <a:rPr lang="en-BR" smtClean="0"/>
              <a:t>11/3/23</a:t>
            </a:fld>
            <a:endParaRPr lang="en-BR"/>
          </a:p>
        </p:txBody>
      </p:sp>
      <p:sp>
        <p:nvSpPr>
          <p:cNvPr id="8" name="Footer Placeholder 7">
            <a:extLst>
              <a:ext uri="{FF2B5EF4-FFF2-40B4-BE49-F238E27FC236}">
                <a16:creationId xmlns:a16="http://schemas.microsoft.com/office/drawing/2014/main" id="{CB279724-6C74-91B1-2DC7-7FA9B5744A9A}"/>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CAFD2775-365E-0ADE-ED8C-A3F5E5A4156D}"/>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33973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4A8E-4C6E-57EE-550E-453E11F137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745A1B-8ED9-6CD3-E7B5-438E89833EF0}"/>
              </a:ext>
            </a:extLst>
          </p:cNvPr>
          <p:cNvSpPr>
            <a:spLocks noGrp="1"/>
          </p:cNvSpPr>
          <p:nvPr>
            <p:ph type="dt" sz="half" idx="10"/>
          </p:nvPr>
        </p:nvSpPr>
        <p:spPr/>
        <p:txBody>
          <a:bodyPr/>
          <a:lstStyle/>
          <a:p>
            <a:fld id="{EDD89F66-D748-7647-9C45-547FA2C505F0}" type="datetimeFigureOut">
              <a:rPr lang="en-BR" smtClean="0"/>
              <a:t>11/3/23</a:t>
            </a:fld>
            <a:endParaRPr lang="en-BR"/>
          </a:p>
        </p:txBody>
      </p:sp>
      <p:sp>
        <p:nvSpPr>
          <p:cNvPr id="4" name="Footer Placeholder 3">
            <a:extLst>
              <a:ext uri="{FF2B5EF4-FFF2-40B4-BE49-F238E27FC236}">
                <a16:creationId xmlns:a16="http://schemas.microsoft.com/office/drawing/2014/main" id="{D04ACD77-CEF4-6520-F8BF-3BC3F715C88E}"/>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67E89CEC-3B1E-CB04-9F5C-6CC5DB64E0B1}"/>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3411969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D5B0C5-305E-D0E5-0A9D-D9BFE1C57FC0}"/>
              </a:ext>
            </a:extLst>
          </p:cNvPr>
          <p:cNvSpPr>
            <a:spLocks noGrp="1"/>
          </p:cNvSpPr>
          <p:nvPr>
            <p:ph type="dt" sz="half" idx="10"/>
          </p:nvPr>
        </p:nvSpPr>
        <p:spPr/>
        <p:txBody>
          <a:bodyPr/>
          <a:lstStyle/>
          <a:p>
            <a:fld id="{EDD89F66-D748-7647-9C45-547FA2C505F0}" type="datetimeFigureOut">
              <a:rPr lang="en-BR" smtClean="0"/>
              <a:t>11/3/23</a:t>
            </a:fld>
            <a:endParaRPr lang="en-BR"/>
          </a:p>
        </p:txBody>
      </p:sp>
      <p:sp>
        <p:nvSpPr>
          <p:cNvPr id="3" name="Footer Placeholder 2">
            <a:extLst>
              <a:ext uri="{FF2B5EF4-FFF2-40B4-BE49-F238E27FC236}">
                <a16:creationId xmlns:a16="http://schemas.microsoft.com/office/drawing/2014/main" id="{8B572570-40F0-F0A8-D500-25F64DB5EFDC}"/>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9B16C5B8-AF9F-D44B-9FB9-0F816FA08F9A}"/>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89035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7276-FFBA-E25B-32E2-FDEE34E31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4BEADD-DEDD-63A6-E908-26E99A8C07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766FB7-2DDA-E71A-6F29-9BF14000CC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70B46F-EF2D-9937-72F1-D6781CEE2551}"/>
              </a:ext>
            </a:extLst>
          </p:cNvPr>
          <p:cNvSpPr>
            <a:spLocks noGrp="1"/>
          </p:cNvSpPr>
          <p:nvPr>
            <p:ph type="dt" sz="half" idx="10"/>
          </p:nvPr>
        </p:nvSpPr>
        <p:spPr/>
        <p:txBody>
          <a:bodyPr/>
          <a:lstStyle/>
          <a:p>
            <a:fld id="{EDD89F66-D748-7647-9C45-547FA2C505F0}" type="datetimeFigureOut">
              <a:rPr lang="en-BR" smtClean="0"/>
              <a:t>11/3/23</a:t>
            </a:fld>
            <a:endParaRPr lang="en-BR"/>
          </a:p>
        </p:txBody>
      </p:sp>
      <p:sp>
        <p:nvSpPr>
          <p:cNvPr id="6" name="Footer Placeholder 5">
            <a:extLst>
              <a:ext uri="{FF2B5EF4-FFF2-40B4-BE49-F238E27FC236}">
                <a16:creationId xmlns:a16="http://schemas.microsoft.com/office/drawing/2014/main" id="{49E5BBEE-F02D-553F-260A-A4A986F887BA}"/>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BFC7FD25-4549-63C7-BE13-14107BF334DD}"/>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3951307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80B3-7708-B65F-0585-4CECA2846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BFC814-180D-D10E-8276-37A9FBB43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B565D0-3CAE-444A-9749-26D6AEBF6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0E3285-DE12-28D8-DEBF-3A4049B44C94}"/>
              </a:ext>
            </a:extLst>
          </p:cNvPr>
          <p:cNvSpPr>
            <a:spLocks noGrp="1"/>
          </p:cNvSpPr>
          <p:nvPr>
            <p:ph type="dt" sz="half" idx="10"/>
          </p:nvPr>
        </p:nvSpPr>
        <p:spPr/>
        <p:txBody>
          <a:bodyPr/>
          <a:lstStyle/>
          <a:p>
            <a:fld id="{EDD89F66-D748-7647-9C45-547FA2C505F0}" type="datetimeFigureOut">
              <a:rPr lang="en-BR" smtClean="0"/>
              <a:t>11/3/23</a:t>
            </a:fld>
            <a:endParaRPr lang="en-BR"/>
          </a:p>
        </p:txBody>
      </p:sp>
      <p:sp>
        <p:nvSpPr>
          <p:cNvPr id="6" name="Footer Placeholder 5">
            <a:extLst>
              <a:ext uri="{FF2B5EF4-FFF2-40B4-BE49-F238E27FC236}">
                <a16:creationId xmlns:a16="http://schemas.microsoft.com/office/drawing/2014/main" id="{5F395225-5E34-06CE-3628-AE7853E60B4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E049044A-E2AD-6683-9F26-E474A5B5423E}"/>
              </a:ext>
            </a:extLst>
          </p:cNvPr>
          <p:cNvSpPr>
            <a:spLocks noGrp="1"/>
          </p:cNvSpPr>
          <p:nvPr>
            <p:ph type="sldNum" sz="quarter" idx="12"/>
          </p:nvPr>
        </p:nvSpPr>
        <p:spPr/>
        <p:txBody>
          <a:bodyPr/>
          <a:lstStyle/>
          <a:p>
            <a:fld id="{9B1D5718-3FFE-FF49-B47D-12B78C4CF379}" type="slidenum">
              <a:rPr lang="en-BR" smtClean="0"/>
              <a:t>‹#›</a:t>
            </a:fld>
            <a:endParaRPr lang="en-BR"/>
          </a:p>
        </p:txBody>
      </p:sp>
    </p:spTree>
    <p:extLst>
      <p:ext uri="{BB962C8B-B14F-4D97-AF65-F5344CB8AC3E}">
        <p14:creationId xmlns:p14="http://schemas.microsoft.com/office/powerpoint/2010/main" val="1894641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DB8414-5922-04CA-5A4E-DA800C0C1F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285BE3-56FF-EC21-2599-599EB42E1A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ECE2E8-EBDD-91FC-E58D-798E6E79C9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89F66-D748-7647-9C45-547FA2C505F0}" type="datetimeFigureOut">
              <a:rPr lang="en-BR" smtClean="0"/>
              <a:t>11/3/23</a:t>
            </a:fld>
            <a:endParaRPr lang="en-BR"/>
          </a:p>
        </p:txBody>
      </p:sp>
      <p:sp>
        <p:nvSpPr>
          <p:cNvPr id="5" name="Footer Placeholder 4">
            <a:extLst>
              <a:ext uri="{FF2B5EF4-FFF2-40B4-BE49-F238E27FC236}">
                <a16:creationId xmlns:a16="http://schemas.microsoft.com/office/drawing/2014/main" id="{38CCE991-930E-3392-FD68-CAE123BBCE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D8D4A389-01DC-04AA-B036-8458986E61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1D5718-3FFE-FF49-B47D-12B78C4CF379}" type="slidenum">
              <a:rPr lang="en-BR" smtClean="0"/>
              <a:t>‹#›</a:t>
            </a:fld>
            <a:endParaRPr lang="en-BR"/>
          </a:p>
        </p:txBody>
      </p:sp>
    </p:spTree>
    <p:extLst>
      <p:ext uri="{BB962C8B-B14F-4D97-AF65-F5344CB8AC3E}">
        <p14:creationId xmlns:p14="http://schemas.microsoft.com/office/powerpoint/2010/main" val="3132252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learn.microsoft.com/en-us/dotnet/api/system.configuration.instal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fabricio-gimenes-93bb682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with a face and text&#10;&#10;Description automatically generated">
            <a:extLst>
              <a:ext uri="{FF2B5EF4-FFF2-40B4-BE49-F238E27FC236}">
                <a16:creationId xmlns:a16="http://schemas.microsoft.com/office/drawing/2014/main" id="{C52A859C-5759-E8EF-C976-0F1C8D1A702B}"/>
              </a:ext>
            </a:extLst>
          </p:cNvPr>
          <p:cNvPicPr>
            <a:picLocks noChangeAspect="1"/>
          </p:cNvPicPr>
          <p:nvPr/>
        </p:nvPicPr>
        <p:blipFill rotWithShape="1">
          <a:blip r:embed="rId2">
            <a:alphaModFix amt="13000"/>
          </a:blip>
          <a:srcRect b="2174"/>
          <a:stretch/>
        </p:blipFill>
        <p:spPr>
          <a:xfrm>
            <a:off x="20" y="1"/>
            <a:ext cx="12191980" cy="6857999"/>
          </a:xfrm>
          <a:prstGeom prst="rect">
            <a:avLst/>
          </a:prstGeom>
        </p:spPr>
      </p:pic>
      <p:sp>
        <p:nvSpPr>
          <p:cNvPr id="4" name="TextBox 3">
            <a:extLst>
              <a:ext uri="{FF2B5EF4-FFF2-40B4-BE49-F238E27FC236}">
                <a16:creationId xmlns:a16="http://schemas.microsoft.com/office/drawing/2014/main" id="{A3FA8125-C91C-7ECB-9FF1-2FD5D60A1C0B}"/>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5100">
              <a:solidFill>
                <a:srgbClr val="FFFFFF"/>
              </a:solidFill>
              <a:latin typeface="+mj-lt"/>
              <a:ea typeface="+mj-ea"/>
              <a:cs typeface="+mj-cs"/>
            </a:endParaRPr>
          </a:p>
          <a:p>
            <a:pPr algn="ctr">
              <a:lnSpc>
                <a:spcPct val="90000"/>
              </a:lnSpc>
              <a:spcBef>
                <a:spcPct val="0"/>
              </a:spcBef>
              <a:spcAft>
                <a:spcPts val="600"/>
              </a:spcAft>
            </a:pPr>
            <a:r>
              <a:rPr lang="en-US" sz="5100">
                <a:solidFill>
                  <a:srgbClr val="FFFFFF"/>
                </a:solidFill>
                <a:latin typeface="+mj-lt"/>
                <a:ea typeface="+mj-ea"/>
                <a:cs typeface="+mj-cs"/>
              </a:rPr>
              <a:t>Windows EventLog Persistence? </a:t>
            </a:r>
          </a:p>
          <a:p>
            <a:pPr algn="ctr">
              <a:lnSpc>
                <a:spcPct val="90000"/>
              </a:lnSpc>
              <a:spcBef>
                <a:spcPct val="0"/>
              </a:spcBef>
              <a:spcAft>
                <a:spcPts val="600"/>
              </a:spcAft>
            </a:pPr>
            <a:r>
              <a:rPr lang="en-US" sz="5100">
                <a:solidFill>
                  <a:srgbClr val="FFFFFF"/>
                </a:solidFill>
                <a:latin typeface="+mj-lt"/>
                <a:ea typeface="+mj-ea"/>
                <a:cs typeface="+mj-cs"/>
              </a:rPr>
              <a:t>Windows can help us </a:t>
            </a:r>
          </a:p>
        </p:txBody>
      </p:sp>
    </p:spTree>
    <p:extLst>
      <p:ext uri="{BB962C8B-B14F-4D97-AF65-F5344CB8AC3E}">
        <p14:creationId xmlns:p14="http://schemas.microsoft.com/office/powerpoint/2010/main" val="1343029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A9D3D7-FF8A-BD7C-6EB9-15D24AE73EA6}"/>
              </a:ext>
            </a:extLst>
          </p:cNvPr>
          <p:cNvSpPr txBox="1"/>
          <p:nvPr/>
        </p:nvSpPr>
        <p:spPr>
          <a:xfrm>
            <a:off x="93649" y="72319"/>
            <a:ext cx="9607700" cy="424732"/>
          </a:xfrm>
          <a:prstGeom prst="rect">
            <a:avLst/>
          </a:prstGeom>
          <a:noFill/>
        </p:spPr>
        <p:txBody>
          <a:bodyPr wrap="square">
            <a:spAutoFit/>
          </a:bodyPr>
          <a:lstStyle/>
          <a:p>
            <a:pPr fontAlgn="base">
              <a:lnSpc>
                <a:spcPct val="90000"/>
              </a:lnSpc>
              <a:spcAft>
                <a:spcPts val="600"/>
              </a:spcAft>
            </a:pPr>
            <a:r>
              <a:rPr lang="en-US" sz="2400" dirty="0">
                <a:latin typeface="Monaco" pitchFamily="2" charset="77"/>
              </a:rPr>
              <a:t>Bypass Constrained Language - For dummies</a:t>
            </a:r>
          </a:p>
        </p:txBody>
      </p:sp>
      <p:pic>
        <p:nvPicPr>
          <p:cNvPr id="8" name="Picture 7" descr="Text&#10;&#10;Description automatically generated">
            <a:extLst>
              <a:ext uri="{FF2B5EF4-FFF2-40B4-BE49-F238E27FC236}">
                <a16:creationId xmlns:a16="http://schemas.microsoft.com/office/drawing/2014/main" id="{01D25E33-D2AD-A32E-90F8-744BF37EF39D}"/>
              </a:ext>
            </a:extLst>
          </p:cNvPr>
          <p:cNvPicPr>
            <a:picLocks noChangeAspect="1"/>
          </p:cNvPicPr>
          <p:nvPr/>
        </p:nvPicPr>
        <p:blipFill>
          <a:blip r:embed="rId3"/>
          <a:stretch>
            <a:fillRect/>
          </a:stretch>
        </p:blipFill>
        <p:spPr>
          <a:xfrm>
            <a:off x="93649" y="1064030"/>
            <a:ext cx="11985136" cy="3973484"/>
          </a:xfrm>
          <a:prstGeom prst="rect">
            <a:avLst/>
          </a:prstGeom>
        </p:spPr>
      </p:pic>
    </p:spTree>
    <p:extLst>
      <p:ext uri="{BB962C8B-B14F-4D97-AF65-F5344CB8AC3E}">
        <p14:creationId xmlns:p14="http://schemas.microsoft.com/office/powerpoint/2010/main" val="112066995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DF7D398E-14FB-6EF7-FB5E-A0093FF075FA}"/>
              </a:ext>
            </a:extLst>
          </p:cNvPr>
          <p:cNvPicPr>
            <a:picLocks noChangeAspect="1"/>
          </p:cNvPicPr>
          <p:nvPr/>
        </p:nvPicPr>
        <p:blipFill>
          <a:blip r:embed="rId3"/>
          <a:stretch>
            <a:fillRect/>
          </a:stretch>
        </p:blipFill>
        <p:spPr>
          <a:xfrm>
            <a:off x="1447359" y="425518"/>
            <a:ext cx="9297281" cy="6408638"/>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DC05CFBC-1E20-B45A-3EA8-AE8841E183A9}"/>
              </a:ext>
            </a:extLst>
          </p:cNvPr>
          <p:cNvSpPr txBox="1"/>
          <p:nvPr/>
        </p:nvSpPr>
        <p:spPr>
          <a:xfrm>
            <a:off x="93649" y="72319"/>
            <a:ext cx="9607700" cy="424732"/>
          </a:xfrm>
          <a:prstGeom prst="rect">
            <a:avLst/>
          </a:prstGeom>
          <a:noFill/>
        </p:spPr>
        <p:txBody>
          <a:bodyPr wrap="square">
            <a:spAutoFit/>
          </a:bodyPr>
          <a:lstStyle/>
          <a:p>
            <a:pPr fontAlgn="base">
              <a:lnSpc>
                <a:spcPct val="90000"/>
              </a:lnSpc>
              <a:spcAft>
                <a:spcPts val="600"/>
              </a:spcAft>
            </a:pPr>
            <a:r>
              <a:rPr lang="en-US" sz="2400" dirty="0">
                <a:latin typeface="Monaco" pitchFamily="2" charset="77"/>
              </a:rPr>
              <a:t>Enabling Constrained Language – For Hackers level I</a:t>
            </a:r>
          </a:p>
        </p:txBody>
      </p:sp>
      <p:sp>
        <p:nvSpPr>
          <p:cNvPr id="11" name="TextBox 10">
            <a:extLst>
              <a:ext uri="{FF2B5EF4-FFF2-40B4-BE49-F238E27FC236}">
                <a16:creationId xmlns:a16="http://schemas.microsoft.com/office/drawing/2014/main" id="{5B23847B-F48A-C7AB-8EEA-E64B6295C0E5}"/>
              </a:ext>
            </a:extLst>
          </p:cNvPr>
          <p:cNvSpPr txBox="1"/>
          <p:nvPr/>
        </p:nvSpPr>
        <p:spPr>
          <a:xfrm>
            <a:off x="5420627" y="4580547"/>
            <a:ext cx="4381400" cy="646331"/>
          </a:xfrm>
          <a:prstGeom prst="rect">
            <a:avLst/>
          </a:prstGeom>
          <a:noFill/>
        </p:spPr>
        <p:txBody>
          <a:bodyPr wrap="square">
            <a:spAutoFit/>
          </a:bodyPr>
          <a:lstStyle/>
          <a:p>
            <a:pPr algn="ctr" fontAlgn="base">
              <a:lnSpc>
                <a:spcPct val="90000"/>
              </a:lnSpc>
              <a:spcAft>
                <a:spcPts val="600"/>
              </a:spcAft>
            </a:pPr>
            <a:r>
              <a:rPr lang="en-US" sz="2000" dirty="0">
                <a:solidFill>
                  <a:schemeClr val="bg1"/>
                </a:solidFill>
                <a:latin typeface="Monaco" pitchFamily="2" charset="77"/>
              </a:rPr>
              <a:t>Enable </a:t>
            </a:r>
            <a:r>
              <a:rPr lang="en-US" sz="2000" u="sng" dirty="0">
                <a:solidFill>
                  <a:schemeClr val="bg1"/>
                </a:solidFill>
                <a:latin typeface="Monaco" pitchFamily="2" charset="77"/>
              </a:rPr>
              <a:t>Constrained Language  </a:t>
            </a:r>
            <a:r>
              <a:rPr lang="en-US" sz="2000" dirty="0">
                <a:solidFill>
                  <a:schemeClr val="bg1"/>
                </a:solidFill>
                <a:latin typeface="Monaco" pitchFamily="2" charset="77"/>
              </a:rPr>
              <a:t>thought AppLocker</a:t>
            </a:r>
          </a:p>
        </p:txBody>
      </p:sp>
    </p:spTree>
    <p:extLst>
      <p:ext uri="{BB962C8B-B14F-4D97-AF65-F5344CB8AC3E}">
        <p14:creationId xmlns:p14="http://schemas.microsoft.com/office/powerpoint/2010/main" val="76885648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10;&#10;Description automatically generated with low confidence">
            <a:extLst>
              <a:ext uri="{FF2B5EF4-FFF2-40B4-BE49-F238E27FC236}">
                <a16:creationId xmlns:a16="http://schemas.microsoft.com/office/drawing/2014/main" id="{F7244DB8-90AB-D6CF-4837-133F5543DBFB}"/>
              </a:ext>
            </a:extLst>
          </p:cNvPr>
          <p:cNvPicPr>
            <a:picLocks noChangeAspect="1"/>
          </p:cNvPicPr>
          <p:nvPr/>
        </p:nvPicPr>
        <p:blipFill>
          <a:blip r:embed="rId3"/>
          <a:stretch>
            <a:fillRect/>
          </a:stretch>
        </p:blipFill>
        <p:spPr>
          <a:xfrm>
            <a:off x="1508737" y="500835"/>
            <a:ext cx="8071100" cy="6356438"/>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FD1B3431-F67E-5A31-8212-E2B6721E165B}"/>
              </a:ext>
            </a:extLst>
          </p:cNvPr>
          <p:cNvSpPr txBox="1"/>
          <p:nvPr/>
        </p:nvSpPr>
        <p:spPr>
          <a:xfrm>
            <a:off x="5222492" y="5049255"/>
            <a:ext cx="3913195" cy="590931"/>
          </a:xfrm>
          <a:prstGeom prst="rect">
            <a:avLst/>
          </a:prstGeom>
          <a:noFill/>
        </p:spPr>
        <p:txBody>
          <a:bodyPr wrap="square">
            <a:spAutoFit/>
          </a:bodyPr>
          <a:lstStyle/>
          <a:p>
            <a:pPr algn="ctr" fontAlgn="base">
              <a:lnSpc>
                <a:spcPct val="90000"/>
              </a:lnSpc>
              <a:spcAft>
                <a:spcPts val="600"/>
              </a:spcAft>
            </a:pPr>
            <a:r>
              <a:rPr lang="en-US" dirty="0">
                <a:solidFill>
                  <a:schemeClr val="bg1"/>
                </a:solidFill>
                <a:latin typeface="Monaco" pitchFamily="2" charset="77"/>
              </a:rPr>
              <a:t>Enable </a:t>
            </a:r>
            <a:r>
              <a:rPr lang="en-US" u="sng" dirty="0">
                <a:solidFill>
                  <a:schemeClr val="bg1"/>
                </a:solidFill>
                <a:latin typeface="Monaco" pitchFamily="2" charset="77"/>
              </a:rPr>
              <a:t>Constrained Language</a:t>
            </a:r>
            <a:r>
              <a:rPr lang="en-US" dirty="0">
                <a:solidFill>
                  <a:schemeClr val="bg1"/>
                </a:solidFill>
                <a:latin typeface="Monaco" pitchFamily="2" charset="77"/>
              </a:rPr>
              <a:t> thought Regedit</a:t>
            </a:r>
          </a:p>
        </p:txBody>
      </p:sp>
      <p:sp>
        <p:nvSpPr>
          <p:cNvPr id="4" name="TextBox 3">
            <a:extLst>
              <a:ext uri="{FF2B5EF4-FFF2-40B4-BE49-F238E27FC236}">
                <a16:creationId xmlns:a16="http://schemas.microsoft.com/office/drawing/2014/main" id="{DA055D7C-2C06-28C2-C774-92E51F97D5BE}"/>
              </a:ext>
            </a:extLst>
          </p:cNvPr>
          <p:cNvSpPr txBox="1"/>
          <p:nvPr/>
        </p:nvSpPr>
        <p:spPr>
          <a:xfrm>
            <a:off x="93649" y="72319"/>
            <a:ext cx="9973064" cy="424732"/>
          </a:xfrm>
          <a:prstGeom prst="rect">
            <a:avLst/>
          </a:prstGeom>
          <a:noFill/>
        </p:spPr>
        <p:txBody>
          <a:bodyPr wrap="square">
            <a:spAutoFit/>
          </a:bodyPr>
          <a:lstStyle/>
          <a:p>
            <a:pPr fontAlgn="base">
              <a:lnSpc>
                <a:spcPct val="90000"/>
              </a:lnSpc>
              <a:spcAft>
                <a:spcPts val="600"/>
              </a:spcAft>
            </a:pPr>
            <a:r>
              <a:rPr lang="en-US" sz="2400" dirty="0">
                <a:latin typeface="Monaco" pitchFamily="2" charset="77"/>
              </a:rPr>
              <a:t>Enabling Constrained Language – For Hackers level II</a:t>
            </a:r>
          </a:p>
        </p:txBody>
      </p:sp>
    </p:spTree>
    <p:extLst>
      <p:ext uri="{BB962C8B-B14F-4D97-AF65-F5344CB8AC3E}">
        <p14:creationId xmlns:p14="http://schemas.microsoft.com/office/powerpoint/2010/main" val="87201389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CC5C682-E8BA-995E-0B8B-186CF590F717}"/>
              </a:ext>
            </a:extLst>
          </p:cNvPr>
          <p:cNvSpPr txBox="1"/>
          <p:nvPr/>
        </p:nvSpPr>
        <p:spPr>
          <a:xfrm>
            <a:off x="70767" y="119315"/>
            <a:ext cx="9045215" cy="487110"/>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2800" dirty="0">
                <a:solidFill>
                  <a:srgbClr val="FFFFFF"/>
                </a:solidFill>
                <a:latin typeface="Monaco" pitchFamily="2" charset="77"/>
                <a:ea typeface="+mj-ea"/>
                <a:cs typeface="+mj-cs"/>
              </a:rPr>
              <a:t>Concept PowerShell RunSpace</a:t>
            </a:r>
          </a:p>
        </p:txBody>
      </p:sp>
      <p:sp>
        <p:nvSpPr>
          <p:cNvPr id="6" name="TextBox 5">
            <a:extLst>
              <a:ext uri="{FF2B5EF4-FFF2-40B4-BE49-F238E27FC236}">
                <a16:creationId xmlns:a16="http://schemas.microsoft.com/office/drawing/2014/main" id="{EB475A03-FC7C-84B6-B00E-E42985231BBB}"/>
              </a:ext>
            </a:extLst>
          </p:cNvPr>
          <p:cNvSpPr txBox="1"/>
          <p:nvPr/>
        </p:nvSpPr>
        <p:spPr>
          <a:xfrm>
            <a:off x="70767" y="606425"/>
            <a:ext cx="12050466" cy="4351338"/>
          </a:xfrm>
          <a:prstGeom prst="rect">
            <a:avLst/>
          </a:prstGeom>
        </p:spPr>
        <p:txBody>
          <a:bodyPr vert="horz" lIns="91440" tIns="45720" rIns="91440" bIns="45720" rtlCol="0">
            <a:normAutofit/>
          </a:bodyPr>
          <a:lstStyle/>
          <a:p>
            <a:pPr>
              <a:lnSpc>
                <a:spcPct val="90000"/>
              </a:lnSpc>
              <a:spcAft>
                <a:spcPts val="600"/>
              </a:spcAft>
            </a:pPr>
            <a:endParaRPr lang="en-US" u="sng" dirty="0">
              <a:solidFill>
                <a:srgbClr val="FFFFFF"/>
              </a:solidFill>
              <a:latin typeface="Monaco" pitchFamily="2" charset="77"/>
            </a:endParaRPr>
          </a:p>
          <a:p>
            <a:pPr indent="-228600">
              <a:lnSpc>
                <a:spcPct val="90000"/>
              </a:lnSpc>
              <a:spcAft>
                <a:spcPts val="600"/>
              </a:spcAft>
              <a:buFont typeface="Arial" panose="020B0604020202020204" pitchFamily="34" charset="0"/>
              <a:buChar char="•"/>
            </a:pPr>
            <a:r>
              <a:rPr lang="en-US" u="sng" dirty="0">
                <a:solidFill>
                  <a:srgbClr val="FFFFFF"/>
                </a:solidFill>
                <a:latin typeface="Monaco" pitchFamily="2" charset="77"/>
              </a:rPr>
              <a:t>There are two main types of </a:t>
            </a:r>
            <a:r>
              <a:rPr lang="en-US" u="sng" dirty="0" err="1">
                <a:solidFill>
                  <a:srgbClr val="FFFFFF"/>
                </a:solidFill>
                <a:latin typeface="Monaco" pitchFamily="2" charset="77"/>
              </a:rPr>
              <a:t>Runspaces</a:t>
            </a:r>
            <a:r>
              <a:rPr lang="en-US" u="sng" dirty="0">
                <a:solidFill>
                  <a:srgbClr val="FFFFFF"/>
                </a:solidFill>
                <a:latin typeface="Monaco" pitchFamily="2" charset="77"/>
              </a:rPr>
              <a:t> in PowerShell:</a:t>
            </a:r>
          </a:p>
          <a:p>
            <a:pPr indent="-228600">
              <a:lnSpc>
                <a:spcPct val="90000"/>
              </a:lnSpc>
              <a:spcAft>
                <a:spcPts val="600"/>
              </a:spcAft>
              <a:buFont typeface="Arial" panose="020B0604020202020204" pitchFamily="34" charset="0"/>
              <a:buChar char="•"/>
            </a:pPr>
            <a:endParaRPr lang="en-US" dirty="0">
              <a:solidFill>
                <a:srgbClr val="FFFFFF"/>
              </a:solidFill>
              <a:latin typeface="Monaco" pitchFamily="2" charset="77"/>
            </a:endParaRPr>
          </a:p>
          <a:p>
            <a:pPr indent="-228600">
              <a:lnSpc>
                <a:spcPct val="90000"/>
              </a:lnSpc>
              <a:spcAft>
                <a:spcPts val="600"/>
              </a:spcAft>
              <a:buFont typeface="Arial" panose="020B0604020202020204" pitchFamily="34" charset="0"/>
              <a:buChar char="•"/>
            </a:pPr>
            <a:r>
              <a:rPr lang="en-US" b="1" dirty="0">
                <a:solidFill>
                  <a:srgbClr val="FF0000"/>
                </a:solidFill>
                <a:latin typeface="Monaco" pitchFamily="2" charset="77"/>
              </a:rPr>
              <a:t>Local </a:t>
            </a:r>
            <a:r>
              <a:rPr lang="en-US" b="1" dirty="0" err="1">
                <a:solidFill>
                  <a:srgbClr val="FF0000"/>
                </a:solidFill>
                <a:latin typeface="Monaco" pitchFamily="2" charset="77"/>
              </a:rPr>
              <a:t>Runspaces</a:t>
            </a:r>
            <a:r>
              <a:rPr lang="en-US" b="1" dirty="0">
                <a:solidFill>
                  <a:srgbClr val="FF0000"/>
                </a:solidFill>
                <a:latin typeface="Monaco" pitchFamily="2" charset="77"/>
              </a:rPr>
              <a:t>: This type of </a:t>
            </a:r>
            <a:r>
              <a:rPr lang="en-US" b="1" dirty="0" err="1">
                <a:solidFill>
                  <a:srgbClr val="FF0000"/>
                </a:solidFill>
                <a:latin typeface="Monaco" pitchFamily="2" charset="77"/>
              </a:rPr>
              <a:t>runspace</a:t>
            </a:r>
            <a:r>
              <a:rPr lang="en-US" b="1" dirty="0">
                <a:solidFill>
                  <a:srgbClr val="FF0000"/>
                </a:solidFill>
                <a:latin typeface="Monaco" pitchFamily="2" charset="77"/>
              </a:rPr>
              <a:t> is created within the same process as the PowerShell session itself. Local </a:t>
            </a:r>
            <a:r>
              <a:rPr lang="en-US" b="1" dirty="0" err="1">
                <a:solidFill>
                  <a:srgbClr val="FF0000"/>
                </a:solidFill>
                <a:latin typeface="Monaco" pitchFamily="2" charset="77"/>
              </a:rPr>
              <a:t>runspace</a:t>
            </a:r>
            <a:r>
              <a:rPr lang="en-US" b="1" dirty="0">
                <a:solidFill>
                  <a:srgbClr val="FF0000"/>
                </a:solidFill>
                <a:latin typeface="Monaco" pitchFamily="2" charset="77"/>
              </a:rPr>
              <a:t> is used for normal interactive PowerShell commands and scripts.</a:t>
            </a:r>
          </a:p>
          <a:p>
            <a:pPr indent="-228600">
              <a:lnSpc>
                <a:spcPct val="90000"/>
              </a:lnSpc>
              <a:spcAft>
                <a:spcPts val="600"/>
              </a:spcAft>
              <a:buFont typeface="Arial" panose="020B0604020202020204" pitchFamily="34" charset="0"/>
              <a:buChar char="•"/>
            </a:pPr>
            <a:endParaRPr lang="en-US" dirty="0">
              <a:solidFill>
                <a:srgbClr val="FFFFFF"/>
              </a:solidFill>
              <a:latin typeface="Monaco" pitchFamily="2" charset="77"/>
            </a:endParaRPr>
          </a:p>
          <a:p>
            <a:pPr indent="-228600">
              <a:lnSpc>
                <a:spcPct val="90000"/>
              </a:lnSpc>
              <a:spcAft>
                <a:spcPts val="600"/>
              </a:spcAft>
              <a:buFont typeface="Arial" panose="020B0604020202020204" pitchFamily="34" charset="0"/>
              <a:buChar char="•"/>
            </a:pPr>
            <a:r>
              <a:rPr lang="en-US" dirty="0">
                <a:solidFill>
                  <a:srgbClr val="FFFFFF"/>
                </a:solidFill>
                <a:latin typeface="Monaco" pitchFamily="2" charset="77"/>
              </a:rPr>
              <a:t>Remote </a:t>
            </a:r>
            <a:r>
              <a:rPr lang="en-US" dirty="0" err="1">
                <a:solidFill>
                  <a:srgbClr val="FFFFFF"/>
                </a:solidFill>
                <a:latin typeface="Monaco" pitchFamily="2" charset="77"/>
              </a:rPr>
              <a:t>Runspaces</a:t>
            </a:r>
            <a:r>
              <a:rPr lang="en-US" dirty="0">
                <a:solidFill>
                  <a:srgbClr val="FFFFFF"/>
                </a:solidFill>
                <a:latin typeface="Monaco" pitchFamily="2" charset="77"/>
              </a:rPr>
              <a:t>: This type of </a:t>
            </a:r>
            <a:r>
              <a:rPr lang="en-US" dirty="0" err="1">
                <a:solidFill>
                  <a:srgbClr val="FFFFFF"/>
                </a:solidFill>
                <a:latin typeface="Monaco" pitchFamily="2" charset="77"/>
              </a:rPr>
              <a:t>runspace</a:t>
            </a:r>
            <a:r>
              <a:rPr lang="en-US" dirty="0">
                <a:solidFill>
                  <a:srgbClr val="FFFFFF"/>
                </a:solidFill>
                <a:latin typeface="Monaco" pitchFamily="2" charset="77"/>
              </a:rPr>
              <a:t> is created on a remote computer and can be used to execute PowerShell commands and scripts on that remote computer. Remote </a:t>
            </a:r>
            <a:r>
              <a:rPr lang="en-US" dirty="0" err="1">
                <a:solidFill>
                  <a:srgbClr val="FFFFFF"/>
                </a:solidFill>
                <a:latin typeface="Monaco" pitchFamily="2" charset="77"/>
              </a:rPr>
              <a:t>runspace</a:t>
            </a:r>
            <a:r>
              <a:rPr lang="en-US" dirty="0">
                <a:solidFill>
                  <a:srgbClr val="FFFFFF"/>
                </a:solidFill>
                <a:latin typeface="Monaco" pitchFamily="2" charset="77"/>
              </a:rPr>
              <a:t> is commonly used when managing multiple computers at once or for running scripts on remote machines.</a:t>
            </a:r>
          </a:p>
          <a:p>
            <a:pPr>
              <a:lnSpc>
                <a:spcPct val="90000"/>
              </a:lnSpc>
              <a:spcAft>
                <a:spcPts val="600"/>
              </a:spcAft>
            </a:pPr>
            <a:endParaRPr lang="en-US" dirty="0">
              <a:solidFill>
                <a:srgbClr val="FFFFFF"/>
              </a:solidFill>
            </a:endParaRPr>
          </a:p>
        </p:txBody>
      </p:sp>
    </p:spTree>
    <p:extLst>
      <p:ext uri="{BB962C8B-B14F-4D97-AF65-F5344CB8AC3E}">
        <p14:creationId xmlns:p14="http://schemas.microsoft.com/office/powerpoint/2010/main" val="402573030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0A2CBEEA-4208-74C6-AE32-D246977BC8D7}"/>
              </a:ext>
            </a:extLst>
          </p:cNvPr>
          <p:cNvPicPr>
            <a:picLocks noChangeAspect="1"/>
          </p:cNvPicPr>
          <p:nvPr/>
        </p:nvPicPr>
        <p:blipFill>
          <a:blip r:embed="rId3"/>
          <a:stretch>
            <a:fillRect/>
          </a:stretch>
        </p:blipFill>
        <p:spPr>
          <a:xfrm>
            <a:off x="-1" y="368769"/>
            <a:ext cx="12197783" cy="6206202"/>
          </a:xfrm>
          <a:prstGeom prst="rect">
            <a:avLst/>
          </a:prstGeom>
        </p:spPr>
      </p:pic>
      <p:pic>
        <p:nvPicPr>
          <p:cNvPr id="5" name="Picture 4">
            <a:extLst>
              <a:ext uri="{FF2B5EF4-FFF2-40B4-BE49-F238E27FC236}">
                <a16:creationId xmlns:a16="http://schemas.microsoft.com/office/drawing/2014/main" id="{1E664BC0-A131-4D54-15FC-217D479CAFE8}"/>
              </a:ext>
            </a:extLst>
          </p:cNvPr>
          <p:cNvPicPr>
            <a:picLocks noChangeAspect="1"/>
          </p:cNvPicPr>
          <p:nvPr/>
        </p:nvPicPr>
        <p:blipFill>
          <a:blip r:embed="rId4"/>
          <a:stretch>
            <a:fillRect/>
          </a:stretch>
        </p:blipFill>
        <p:spPr>
          <a:xfrm>
            <a:off x="6940732" y="372795"/>
            <a:ext cx="5181951" cy="2622408"/>
          </a:xfrm>
          <a:prstGeom prst="rect">
            <a:avLst/>
          </a:prstGeom>
        </p:spPr>
      </p:pic>
      <p:sp>
        <p:nvSpPr>
          <p:cNvPr id="4" name="TextBox 3">
            <a:extLst>
              <a:ext uri="{FF2B5EF4-FFF2-40B4-BE49-F238E27FC236}">
                <a16:creationId xmlns:a16="http://schemas.microsoft.com/office/drawing/2014/main" id="{3EE5567E-A506-C241-CA0E-2F6E761264B2}"/>
              </a:ext>
            </a:extLst>
          </p:cNvPr>
          <p:cNvSpPr txBox="1"/>
          <p:nvPr/>
        </p:nvSpPr>
        <p:spPr>
          <a:xfrm>
            <a:off x="52225" y="-8546"/>
            <a:ext cx="9607700" cy="424732"/>
          </a:xfrm>
          <a:prstGeom prst="rect">
            <a:avLst/>
          </a:prstGeom>
          <a:noFill/>
        </p:spPr>
        <p:txBody>
          <a:bodyPr wrap="square">
            <a:spAutoFit/>
          </a:bodyPr>
          <a:lstStyle/>
          <a:p>
            <a:pPr fontAlgn="base">
              <a:lnSpc>
                <a:spcPct val="90000"/>
              </a:lnSpc>
              <a:spcAft>
                <a:spcPts val="600"/>
              </a:spcAft>
            </a:pPr>
            <a:r>
              <a:rPr lang="en-US" sz="2400" dirty="0">
                <a:latin typeface="Monaco" pitchFamily="2" charset="77"/>
              </a:rPr>
              <a:t>Bypass Constrained Language With RunSpace</a:t>
            </a:r>
          </a:p>
        </p:txBody>
      </p:sp>
    </p:spTree>
    <p:extLst>
      <p:ext uri="{BB962C8B-B14F-4D97-AF65-F5344CB8AC3E}">
        <p14:creationId xmlns:p14="http://schemas.microsoft.com/office/powerpoint/2010/main" val="404056791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E5567E-A506-C241-CA0E-2F6E761264B2}"/>
              </a:ext>
            </a:extLst>
          </p:cNvPr>
          <p:cNvSpPr txBox="1"/>
          <p:nvPr/>
        </p:nvSpPr>
        <p:spPr>
          <a:xfrm>
            <a:off x="52225" y="-8546"/>
            <a:ext cx="9607700" cy="424732"/>
          </a:xfrm>
          <a:prstGeom prst="rect">
            <a:avLst/>
          </a:prstGeom>
          <a:noFill/>
        </p:spPr>
        <p:txBody>
          <a:bodyPr wrap="square">
            <a:spAutoFit/>
          </a:bodyPr>
          <a:lstStyle/>
          <a:p>
            <a:pPr fontAlgn="base">
              <a:lnSpc>
                <a:spcPct val="90000"/>
              </a:lnSpc>
              <a:spcAft>
                <a:spcPts val="600"/>
              </a:spcAft>
            </a:pPr>
            <a:r>
              <a:rPr lang="en-US" sz="2400" dirty="0">
                <a:latin typeface="Monaco" pitchFamily="2" charset="77"/>
              </a:rPr>
              <a:t>Plus – Script to Bypass AMSI</a:t>
            </a:r>
          </a:p>
        </p:txBody>
      </p:sp>
      <p:pic>
        <p:nvPicPr>
          <p:cNvPr id="6" name="Picture 5" descr="A computer code with many different colored text&#10;&#10;Description automatically generated with medium confidence">
            <a:extLst>
              <a:ext uri="{FF2B5EF4-FFF2-40B4-BE49-F238E27FC236}">
                <a16:creationId xmlns:a16="http://schemas.microsoft.com/office/drawing/2014/main" id="{F35867B9-4D4E-1D75-915F-508C2A096351}"/>
              </a:ext>
            </a:extLst>
          </p:cNvPr>
          <p:cNvPicPr>
            <a:picLocks noChangeAspect="1"/>
          </p:cNvPicPr>
          <p:nvPr/>
        </p:nvPicPr>
        <p:blipFill>
          <a:blip r:embed="rId3"/>
          <a:stretch>
            <a:fillRect/>
          </a:stretch>
        </p:blipFill>
        <p:spPr>
          <a:xfrm>
            <a:off x="0" y="511593"/>
            <a:ext cx="12150634" cy="2106915"/>
          </a:xfrm>
          <a:prstGeom prst="rect">
            <a:avLst/>
          </a:prstGeom>
        </p:spPr>
      </p:pic>
      <p:pic>
        <p:nvPicPr>
          <p:cNvPr id="8" name="Picture 7">
            <a:extLst>
              <a:ext uri="{FF2B5EF4-FFF2-40B4-BE49-F238E27FC236}">
                <a16:creationId xmlns:a16="http://schemas.microsoft.com/office/drawing/2014/main" id="{AED73868-538E-01A8-A026-CFDB62F0F073}"/>
              </a:ext>
            </a:extLst>
          </p:cNvPr>
          <p:cNvPicPr>
            <a:picLocks noChangeAspect="1"/>
          </p:cNvPicPr>
          <p:nvPr/>
        </p:nvPicPr>
        <p:blipFill>
          <a:blip r:embed="rId4"/>
          <a:stretch>
            <a:fillRect/>
          </a:stretch>
        </p:blipFill>
        <p:spPr>
          <a:xfrm>
            <a:off x="3238269" y="2770625"/>
            <a:ext cx="5032895" cy="3979131"/>
          </a:xfrm>
          <a:prstGeom prst="rect">
            <a:avLst/>
          </a:prstGeom>
        </p:spPr>
      </p:pic>
    </p:spTree>
    <p:extLst>
      <p:ext uri="{BB962C8B-B14F-4D97-AF65-F5344CB8AC3E}">
        <p14:creationId xmlns:p14="http://schemas.microsoft.com/office/powerpoint/2010/main" val="261122467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43F266-F190-5F59-0598-FD63606BFA47}"/>
              </a:ext>
            </a:extLst>
          </p:cNvPr>
          <p:cNvSpPr txBox="1"/>
          <p:nvPr/>
        </p:nvSpPr>
        <p:spPr>
          <a:xfrm>
            <a:off x="84940" y="37739"/>
            <a:ext cx="9607700" cy="424732"/>
          </a:xfrm>
          <a:prstGeom prst="rect">
            <a:avLst/>
          </a:prstGeom>
          <a:noFill/>
        </p:spPr>
        <p:txBody>
          <a:bodyPr wrap="square">
            <a:spAutoFit/>
          </a:bodyPr>
          <a:lstStyle/>
          <a:p>
            <a:pPr fontAlgn="base">
              <a:lnSpc>
                <a:spcPct val="90000"/>
              </a:lnSpc>
              <a:spcAft>
                <a:spcPts val="600"/>
              </a:spcAft>
            </a:pPr>
            <a:r>
              <a:rPr lang="en-US" sz="2400" dirty="0">
                <a:latin typeface="Monaco" pitchFamily="2" charset="77"/>
              </a:rPr>
              <a:t>PoC – Recon through the Constrained Language      </a:t>
            </a:r>
          </a:p>
        </p:txBody>
      </p:sp>
      <p:pic>
        <p:nvPicPr>
          <p:cNvPr id="7" name="Picture 6" descr="Graphical user interface, application&#10;&#10;Description automatically generated">
            <a:extLst>
              <a:ext uri="{FF2B5EF4-FFF2-40B4-BE49-F238E27FC236}">
                <a16:creationId xmlns:a16="http://schemas.microsoft.com/office/drawing/2014/main" id="{3EE33650-9543-321F-ED98-AAD7BC782EBD}"/>
              </a:ext>
            </a:extLst>
          </p:cNvPr>
          <p:cNvPicPr>
            <a:picLocks noChangeAspect="1"/>
          </p:cNvPicPr>
          <p:nvPr/>
        </p:nvPicPr>
        <p:blipFill>
          <a:blip r:embed="rId3"/>
          <a:stretch>
            <a:fillRect/>
          </a:stretch>
        </p:blipFill>
        <p:spPr>
          <a:xfrm>
            <a:off x="0" y="615034"/>
            <a:ext cx="12181683" cy="4441371"/>
          </a:xfrm>
          <a:prstGeom prst="rect">
            <a:avLst/>
          </a:prstGeom>
        </p:spPr>
      </p:pic>
      <p:sp>
        <p:nvSpPr>
          <p:cNvPr id="8" name="TextBox 7">
            <a:extLst>
              <a:ext uri="{FF2B5EF4-FFF2-40B4-BE49-F238E27FC236}">
                <a16:creationId xmlns:a16="http://schemas.microsoft.com/office/drawing/2014/main" id="{1D3C7539-A379-DE41-9C8D-887EA1A3D162}"/>
              </a:ext>
            </a:extLst>
          </p:cNvPr>
          <p:cNvSpPr txBox="1"/>
          <p:nvPr/>
        </p:nvSpPr>
        <p:spPr>
          <a:xfrm>
            <a:off x="-1" y="5339026"/>
            <a:ext cx="12061371" cy="1323439"/>
          </a:xfrm>
          <a:prstGeom prst="rect">
            <a:avLst/>
          </a:prstGeom>
          <a:noFill/>
        </p:spPr>
        <p:txBody>
          <a:bodyPr wrap="square">
            <a:spAutoFit/>
          </a:bodyPr>
          <a:lstStyle/>
          <a:p>
            <a:r>
              <a:rPr lang="en-US" sz="2000" dirty="0">
                <a:latin typeface="Monaco" pitchFamily="2" charset="77"/>
              </a:rPr>
              <a:t>The Installer tool is a command-line utility that allows you to install and uninstall server resources by executing the installer components in specified assemblies. This tool works in conjunction with classes in the </a:t>
            </a:r>
            <a:r>
              <a:rPr lang="en-US" sz="2000" dirty="0">
                <a:latin typeface="Monaco" pitchFamily="2" charset="77"/>
                <a:hlinkClick r:id="rId4">
                  <a:extLst>
                    <a:ext uri="{A12FA001-AC4F-418D-AE19-62706E023703}">
                      <ahyp:hlinkClr xmlns:ahyp="http://schemas.microsoft.com/office/drawing/2018/hyperlinkcolor" val="tx"/>
                    </a:ext>
                  </a:extLst>
                </a:hlinkClick>
              </a:rPr>
              <a:t>System.Configuration.Install</a:t>
            </a:r>
            <a:r>
              <a:rPr lang="en-US" sz="2000" dirty="0">
                <a:latin typeface="Monaco" pitchFamily="2" charset="77"/>
              </a:rPr>
              <a:t> namespace.</a:t>
            </a:r>
          </a:p>
        </p:txBody>
      </p:sp>
    </p:spTree>
    <p:extLst>
      <p:ext uri="{BB962C8B-B14F-4D97-AF65-F5344CB8AC3E}">
        <p14:creationId xmlns:p14="http://schemas.microsoft.com/office/powerpoint/2010/main" val="405632283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text, indoor&#10;&#10;Description automatically generated">
            <a:extLst>
              <a:ext uri="{FF2B5EF4-FFF2-40B4-BE49-F238E27FC236}">
                <a16:creationId xmlns:a16="http://schemas.microsoft.com/office/drawing/2014/main" id="{945D545E-BCDC-F8D7-7578-84E29D14ED9F}"/>
              </a:ext>
            </a:extLst>
          </p:cNvPr>
          <p:cNvPicPr>
            <a:picLocks noChangeAspect="1"/>
          </p:cNvPicPr>
          <p:nvPr/>
        </p:nvPicPr>
        <p:blipFill>
          <a:blip r:embed="rId3"/>
          <a:stretch>
            <a:fillRect/>
          </a:stretch>
        </p:blipFill>
        <p:spPr>
          <a:xfrm>
            <a:off x="1380749" y="1776549"/>
            <a:ext cx="9852545" cy="4177479"/>
          </a:xfrm>
          <a:prstGeom prst="rect">
            <a:avLst/>
          </a:prstGeom>
        </p:spPr>
      </p:pic>
      <p:sp>
        <p:nvSpPr>
          <p:cNvPr id="3" name="TextBox 2">
            <a:extLst>
              <a:ext uri="{FF2B5EF4-FFF2-40B4-BE49-F238E27FC236}">
                <a16:creationId xmlns:a16="http://schemas.microsoft.com/office/drawing/2014/main" id="{08DCB0F9-1F8C-7A5D-C68E-0D93CA01BCCC}"/>
              </a:ext>
            </a:extLst>
          </p:cNvPr>
          <p:cNvSpPr txBox="1"/>
          <p:nvPr/>
        </p:nvSpPr>
        <p:spPr>
          <a:xfrm>
            <a:off x="4185194" y="288880"/>
            <a:ext cx="4087949" cy="923330"/>
          </a:xfrm>
          <a:prstGeom prst="rect">
            <a:avLst/>
          </a:prstGeom>
          <a:noFill/>
        </p:spPr>
        <p:txBody>
          <a:bodyPr wrap="square">
            <a:spAutoFit/>
          </a:bodyPr>
          <a:lstStyle/>
          <a:p>
            <a:pPr algn="ctr" fontAlgn="base">
              <a:lnSpc>
                <a:spcPct val="90000"/>
              </a:lnSpc>
              <a:spcAft>
                <a:spcPts val="600"/>
              </a:spcAft>
            </a:pPr>
            <a:r>
              <a:rPr lang="en-US" sz="2000" dirty="0">
                <a:latin typeface="Monaco" pitchFamily="2" charset="77"/>
              </a:rPr>
              <a:t>Privilege Escalation with AlwaysInstallElevated “New Approach”</a:t>
            </a:r>
          </a:p>
        </p:txBody>
      </p:sp>
    </p:spTree>
    <p:extLst>
      <p:ext uri="{BB962C8B-B14F-4D97-AF65-F5344CB8AC3E}">
        <p14:creationId xmlns:p14="http://schemas.microsoft.com/office/powerpoint/2010/main" val="323149898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56CC1B-C98D-2375-59CE-9B8D03D1A253}"/>
              </a:ext>
            </a:extLst>
          </p:cNvPr>
          <p:cNvSpPr txBox="1"/>
          <p:nvPr/>
        </p:nvSpPr>
        <p:spPr>
          <a:xfrm>
            <a:off x="0" y="43545"/>
            <a:ext cx="5527964" cy="424732"/>
          </a:xfrm>
          <a:prstGeom prst="rect">
            <a:avLst/>
          </a:prstGeom>
          <a:noFill/>
        </p:spPr>
        <p:txBody>
          <a:bodyPr wrap="square">
            <a:spAutoFit/>
          </a:bodyPr>
          <a:lstStyle/>
          <a:p>
            <a:pPr marL="0" lvl="1" fontAlgn="base">
              <a:lnSpc>
                <a:spcPct val="90000"/>
              </a:lnSpc>
              <a:spcAft>
                <a:spcPts val="600"/>
              </a:spcAft>
            </a:pPr>
            <a:r>
              <a:rPr lang="en-US" sz="2400" dirty="0">
                <a:solidFill>
                  <a:srgbClr val="FFFFFF"/>
                </a:solidFill>
                <a:latin typeface="Monaco" pitchFamily="2" charset="77"/>
              </a:rPr>
              <a:t>What’s Privilege Escalation?</a:t>
            </a:r>
            <a:endParaRPr lang="en-US" sz="2400" dirty="0">
              <a:latin typeface="Monaco" pitchFamily="2" charset="77"/>
            </a:endParaRPr>
          </a:p>
        </p:txBody>
      </p:sp>
      <p:sp>
        <p:nvSpPr>
          <p:cNvPr id="3" name="TextBox 2">
            <a:extLst>
              <a:ext uri="{FF2B5EF4-FFF2-40B4-BE49-F238E27FC236}">
                <a16:creationId xmlns:a16="http://schemas.microsoft.com/office/drawing/2014/main" id="{EB4C4929-D0F0-CFC4-83C6-236F2622B3E2}"/>
              </a:ext>
            </a:extLst>
          </p:cNvPr>
          <p:cNvSpPr txBox="1"/>
          <p:nvPr/>
        </p:nvSpPr>
        <p:spPr>
          <a:xfrm>
            <a:off x="0" y="579727"/>
            <a:ext cx="11774510" cy="2492990"/>
          </a:xfrm>
          <a:prstGeom prst="rect">
            <a:avLst/>
          </a:prstGeom>
          <a:noFill/>
        </p:spPr>
        <p:txBody>
          <a:bodyPr wrap="square">
            <a:spAutoFit/>
          </a:bodyPr>
          <a:lstStyle/>
          <a:p>
            <a:pPr algn="just"/>
            <a:endParaRPr lang="en-US" sz="2000" dirty="0">
              <a:latin typeface="Monaco" pitchFamily="2" charset="77"/>
            </a:endParaRPr>
          </a:p>
          <a:p>
            <a:pPr algn="just"/>
            <a:r>
              <a:rPr lang="en-US" sz="2000" dirty="0">
                <a:latin typeface="Monaco" pitchFamily="2" charset="77"/>
              </a:rPr>
              <a:t>Privilege escalation means a user receives privileges they are not entitled to. These privileges can be used to delete files, view private information, or install unwanted programs such as viruses. It usually occurs when a system has a bug that allows security to be bypassed or, alternatively, has flawed design assumptions about how it will be used. Privilege escalation occurs in two forms.</a:t>
            </a:r>
          </a:p>
          <a:p>
            <a:pPr algn="just"/>
            <a:r>
              <a:rPr lang="en-US" sz="1600" dirty="0">
                <a:latin typeface="Monaco" pitchFamily="2" charset="77"/>
              </a:rPr>
              <a:t> </a:t>
            </a:r>
          </a:p>
        </p:txBody>
      </p:sp>
    </p:spTree>
    <p:extLst>
      <p:ext uri="{BB962C8B-B14F-4D97-AF65-F5344CB8AC3E}">
        <p14:creationId xmlns:p14="http://schemas.microsoft.com/office/powerpoint/2010/main" val="123674028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436B2E-E33D-2509-7810-EAABAE4F3980}"/>
              </a:ext>
            </a:extLst>
          </p:cNvPr>
          <p:cNvSpPr txBox="1"/>
          <p:nvPr/>
        </p:nvSpPr>
        <p:spPr>
          <a:xfrm>
            <a:off x="-20" y="720824"/>
            <a:ext cx="12192020" cy="3724096"/>
          </a:xfrm>
          <a:prstGeom prst="rect">
            <a:avLst/>
          </a:prstGeom>
          <a:noFill/>
        </p:spPr>
        <p:txBody>
          <a:bodyPr wrap="square">
            <a:spAutoFit/>
          </a:bodyPr>
          <a:lstStyle/>
          <a:p>
            <a:r>
              <a:rPr lang="en-US" dirty="0">
                <a:latin typeface="Monaco" pitchFamily="2" charset="77"/>
              </a:rPr>
              <a:t>You can use the AlwaysInstallElevated policy to install a Windows Installer package with elevated (system) privileges.</a:t>
            </a:r>
          </a:p>
          <a:p>
            <a:endParaRPr lang="en-US" dirty="0">
              <a:latin typeface="Monaco" pitchFamily="2" charset="77"/>
            </a:endParaRPr>
          </a:p>
          <a:p>
            <a:r>
              <a:rPr lang="en-US" b="1" dirty="0">
                <a:latin typeface="Monaco" pitchFamily="2" charset="77"/>
              </a:rPr>
              <a:t>**Warning:**</a:t>
            </a:r>
          </a:p>
          <a:p>
            <a:endParaRPr lang="en-US" dirty="0">
              <a:latin typeface="Monaco" pitchFamily="2" charset="77"/>
            </a:endParaRPr>
          </a:p>
          <a:p>
            <a:r>
              <a:rPr lang="en-US" dirty="0">
                <a:latin typeface="Monaco" pitchFamily="2" charset="77"/>
              </a:rPr>
              <a:t>This option is equivalent to granting full administrative rights, which can pose a massive security risk. Microsoft strongly discourages the use of this setting.</a:t>
            </a:r>
          </a:p>
          <a:p>
            <a:endParaRPr lang="en-US" dirty="0">
              <a:latin typeface="Monaco" pitchFamily="2" charset="77"/>
            </a:endParaRPr>
          </a:p>
          <a:p>
            <a:r>
              <a:rPr lang="en-US" b="1" dirty="0">
                <a:latin typeface="Monaco" pitchFamily="2" charset="77"/>
              </a:rPr>
              <a:t>HKEY_CURRENT_USER\Software\Policies\Microsoft\Windows\Installer</a:t>
            </a:r>
          </a:p>
          <a:p>
            <a:r>
              <a:rPr lang="en-US" b="1" dirty="0">
                <a:latin typeface="Monaco" pitchFamily="2" charset="77"/>
              </a:rPr>
              <a:t>HKEY_LOCAL_MACHINE\Software\Policies\Microsoft\Windows\Installer</a:t>
            </a:r>
          </a:p>
          <a:p>
            <a:endParaRPr lang="en-US" dirty="0">
              <a:latin typeface="Monaco" pitchFamily="2" charset="77"/>
            </a:endParaRPr>
          </a:p>
          <a:p>
            <a:endParaRPr lang="en-US" dirty="0">
              <a:latin typeface="Monaco" pitchFamily="2" charset="77"/>
            </a:endParaRPr>
          </a:p>
          <a:p>
            <a:endParaRPr lang="en-US" sz="2000" dirty="0"/>
          </a:p>
        </p:txBody>
      </p:sp>
      <p:sp>
        <p:nvSpPr>
          <p:cNvPr id="3" name="TextBox 2">
            <a:extLst>
              <a:ext uri="{FF2B5EF4-FFF2-40B4-BE49-F238E27FC236}">
                <a16:creationId xmlns:a16="http://schemas.microsoft.com/office/drawing/2014/main" id="{CCBB3557-7CEE-4F29-9139-00926A16D6E5}"/>
              </a:ext>
            </a:extLst>
          </p:cNvPr>
          <p:cNvSpPr txBox="1"/>
          <p:nvPr/>
        </p:nvSpPr>
        <p:spPr>
          <a:xfrm>
            <a:off x="-1" y="43545"/>
            <a:ext cx="4580709" cy="424732"/>
          </a:xfrm>
          <a:prstGeom prst="rect">
            <a:avLst/>
          </a:prstGeom>
          <a:noFill/>
        </p:spPr>
        <p:txBody>
          <a:bodyPr wrap="square">
            <a:spAutoFit/>
          </a:bodyPr>
          <a:lstStyle/>
          <a:p>
            <a:pPr marL="0" lvl="1" fontAlgn="base">
              <a:lnSpc>
                <a:spcPct val="90000"/>
              </a:lnSpc>
              <a:spcAft>
                <a:spcPts val="600"/>
              </a:spcAft>
            </a:pPr>
            <a:r>
              <a:rPr lang="en-US" sz="2400" dirty="0">
                <a:latin typeface="Monaco" pitchFamily="2" charset="77"/>
              </a:rPr>
              <a:t>AlwaysInstallElevated</a:t>
            </a:r>
          </a:p>
        </p:txBody>
      </p:sp>
      <p:pic>
        <p:nvPicPr>
          <p:cNvPr id="8" name="Picture 7" descr="A computer screen with text and numbers&#10;&#10;Description automatically generated">
            <a:extLst>
              <a:ext uri="{FF2B5EF4-FFF2-40B4-BE49-F238E27FC236}">
                <a16:creationId xmlns:a16="http://schemas.microsoft.com/office/drawing/2014/main" id="{2537477E-6422-D445-96F5-A003E0422C3F}"/>
              </a:ext>
            </a:extLst>
          </p:cNvPr>
          <p:cNvPicPr>
            <a:picLocks noChangeAspect="1"/>
          </p:cNvPicPr>
          <p:nvPr/>
        </p:nvPicPr>
        <p:blipFill>
          <a:blip r:embed="rId3"/>
          <a:stretch>
            <a:fillRect/>
          </a:stretch>
        </p:blipFill>
        <p:spPr>
          <a:xfrm>
            <a:off x="-20" y="3814354"/>
            <a:ext cx="12196238" cy="3000101"/>
          </a:xfrm>
          <a:prstGeom prst="rect">
            <a:avLst/>
          </a:prstGeom>
        </p:spPr>
      </p:pic>
    </p:spTree>
    <p:extLst>
      <p:ext uri="{BB962C8B-B14F-4D97-AF65-F5344CB8AC3E}">
        <p14:creationId xmlns:p14="http://schemas.microsoft.com/office/powerpoint/2010/main" val="280803624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253460-AB7A-B045-2B27-9016435BC083}"/>
              </a:ext>
            </a:extLst>
          </p:cNvPr>
          <p:cNvSpPr txBox="1"/>
          <p:nvPr/>
        </p:nvSpPr>
        <p:spPr>
          <a:xfrm>
            <a:off x="-145869" y="-305435"/>
            <a:ext cx="10515600" cy="1325563"/>
          </a:xfrm>
          <a:prstGeom prst="rect">
            <a:avLst/>
          </a:prstGeom>
        </p:spPr>
        <p:txBody>
          <a:bodyPr vert="horz" lIns="91440" tIns="45720" rIns="91440" bIns="45720" rtlCol="0" anchor="ctr">
            <a:normAutofit/>
          </a:bodyPr>
          <a:lstStyle/>
          <a:p>
            <a:pPr marL="228600" lvl="1" fontAlgn="base">
              <a:lnSpc>
                <a:spcPct val="90000"/>
              </a:lnSpc>
              <a:spcBef>
                <a:spcPct val="0"/>
              </a:spcBef>
              <a:spcAft>
                <a:spcPts val="600"/>
              </a:spcAft>
            </a:pPr>
            <a:r>
              <a:rPr lang="en-US" sz="4400" dirty="0">
                <a:solidFill>
                  <a:srgbClr val="FFFFFF"/>
                </a:solidFill>
                <a:latin typeface="+mj-lt"/>
                <a:ea typeface="+mj-ea"/>
                <a:cs typeface="+mj-cs"/>
              </a:rPr>
              <a:t>#</a:t>
            </a:r>
            <a:r>
              <a:rPr lang="en-US" sz="4400" dirty="0" err="1">
                <a:solidFill>
                  <a:srgbClr val="FFFFFF"/>
                </a:solidFill>
                <a:latin typeface="+mj-lt"/>
                <a:ea typeface="+mj-ea"/>
                <a:cs typeface="+mj-cs"/>
              </a:rPr>
              <a:t>whoami</a:t>
            </a:r>
            <a:endParaRPr lang="en-US" sz="44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C32C71AA-0AAC-88C4-AB04-D80D2620204D}"/>
              </a:ext>
            </a:extLst>
          </p:cNvPr>
          <p:cNvSpPr txBox="1"/>
          <p:nvPr/>
        </p:nvSpPr>
        <p:spPr>
          <a:xfrm>
            <a:off x="80554" y="824139"/>
            <a:ext cx="12111446" cy="4351338"/>
          </a:xfrm>
          <a:prstGeom prst="rect">
            <a:avLst/>
          </a:prstGeom>
        </p:spPr>
        <p:txBody>
          <a:bodyPr vert="horz" lIns="91440" tIns="45720" rIns="91440" bIns="45720" rtlCol="0">
            <a:normAutofit/>
          </a:bodyPr>
          <a:lstStyle/>
          <a:p>
            <a:pPr>
              <a:lnSpc>
                <a:spcPct val="90000"/>
              </a:lnSpc>
              <a:spcAft>
                <a:spcPts val="600"/>
              </a:spcAft>
            </a:pPr>
            <a:r>
              <a:rPr lang="en-US" sz="2000" dirty="0">
                <a:solidFill>
                  <a:srgbClr val="FFFFFF"/>
                </a:solidFill>
                <a:latin typeface="Monaco" pitchFamily="2" charset="77"/>
              </a:rPr>
              <a:t>My name is Fabrício Gimenes (</a:t>
            </a:r>
            <a:r>
              <a:rPr lang="en-US" sz="2000" dirty="0" err="1">
                <a:solidFill>
                  <a:srgbClr val="FFFFFF"/>
                </a:solidFill>
                <a:latin typeface="Monaco" pitchFamily="2" charset="77"/>
              </a:rPr>
              <a:t>FgP</a:t>
            </a:r>
            <a:r>
              <a:rPr lang="en-US" sz="2000" dirty="0">
                <a:solidFill>
                  <a:srgbClr val="FFFFFF"/>
                </a:solidFill>
                <a:latin typeface="Monaco" pitchFamily="2" charset="77"/>
              </a:rPr>
              <a:t>)</a:t>
            </a:r>
          </a:p>
          <a:p>
            <a:pPr>
              <a:lnSpc>
                <a:spcPct val="90000"/>
              </a:lnSpc>
              <a:spcAft>
                <a:spcPts val="600"/>
              </a:spcAft>
            </a:pPr>
            <a:r>
              <a:rPr lang="en-US" sz="2000" dirty="0">
                <a:solidFill>
                  <a:srgbClr val="FFFFFF"/>
                </a:solidFill>
                <a:latin typeface="Monaco" pitchFamily="2" charset="77"/>
              </a:rPr>
              <a:t>I'm </a:t>
            </a:r>
            <a:r>
              <a:rPr lang="en-US" sz="2000" dirty="0" err="1">
                <a:solidFill>
                  <a:srgbClr val="FFFFFF"/>
                </a:solidFill>
                <a:latin typeface="Monaco" pitchFamily="2" charset="77"/>
              </a:rPr>
              <a:t>PurpleTeam</a:t>
            </a:r>
            <a:r>
              <a:rPr lang="en-US" sz="2000" dirty="0">
                <a:solidFill>
                  <a:srgbClr val="FFFFFF"/>
                </a:solidFill>
                <a:latin typeface="Monaco" pitchFamily="2" charset="77"/>
              </a:rPr>
              <a:t> Tech Manager at </a:t>
            </a:r>
            <a:r>
              <a:rPr lang="en-US" sz="2000" dirty="0" err="1">
                <a:solidFill>
                  <a:srgbClr val="FFFFFF"/>
                </a:solidFill>
                <a:latin typeface="Monaco" pitchFamily="2" charset="77"/>
              </a:rPr>
              <a:t>Telefônica</a:t>
            </a:r>
            <a:r>
              <a:rPr lang="en-US" sz="2000" dirty="0">
                <a:solidFill>
                  <a:srgbClr val="FFFFFF"/>
                </a:solidFill>
                <a:latin typeface="Monaco" pitchFamily="2" charset="77"/>
              </a:rPr>
              <a:t> </a:t>
            </a:r>
            <a:r>
              <a:rPr lang="en-US" sz="2000" dirty="0" err="1">
                <a:solidFill>
                  <a:srgbClr val="FFFFFF"/>
                </a:solidFill>
                <a:latin typeface="Monaco" pitchFamily="2" charset="77"/>
              </a:rPr>
              <a:t>Brasil</a:t>
            </a:r>
            <a:r>
              <a:rPr lang="en-US" sz="2000" dirty="0">
                <a:solidFill>
                  <a:srgbClr val="FFFFFF"/>
                </a:solidFill>
                <a:latin typeface="Monaco" pitchFamily="2" charset="77"/>
              </a:rPr>
              <a:t>.</a:t>
            </a:r>
          </a:p>
          <a:p>
            <a:pPr>
              <a:lnSpc>
                <a:spcPct val="90000"/>
              </a:lnSpc>
              <a:spcAft>
                <a:spcPts val="600"/>
              </a:spcAft>
            </a:pPr>
            <a:r>
              <a:rPr lang="en-US" sz="2000" dirty="0">
                <a:solidFill>
                  <a:srgbClr val="FFFFFF"/>
                </a:solidFill>
                <a:latin typeface="Monaco" pitchFamily="2" charset="77"/>
              </a:rPr>
              <a:t>I have 10 years of experience in Offensive Security.</a:t>
            </a:r>
          </a:p>
          <a:p>
            <a:pPr>
              <a:lnSpc>
                <a:spcPct val="90000"/>
              </a:lnSpc>
              <a:spcAft>
                <a:spcPts val="600"/>
              </a:spcAft>
            </a:pPr>
            <a:r>
              <a:rPr lang="en-US" sz="2000" dirty="0">
                <a:solidFill>
                  <a:srgbClr val="FFFFFF"/>
                </a:solidFill>
                <a:latin typeface="Monaco" pitchFamily="2" charset="77"/>
              </a:rPr>
              <a:t>I have some security certifications like OSCP,OSWE,CRTP,OSEP and I'm also Graduated in Cyber Defense. </a:t>
            </a:r>
          </a:p>
          <a:p>
            <a:pPr>
              <a:lnSpc>
                <a:spcPct val="90000"/>
              </a:lnSpc>
              <a:spcAft>
                <a:spcPts val="600"/>
              </a:spcAft>
            </a:pPr>
            <a:endParaRPr lang="en-US" sz="2000" dirty="0">
              <a:solidFill>
                <a:srgbClr val="FFFFFF"/>
              </a:solidFill>
              <a:latin typeface="Monaco" pitchFamily="2" charset="77"/>
            </a:endParaRPr>
          </a:p>
          <a:p>
            <a:pPr>
              <a:lnSpc>
                <a:spcPct val="90000"/>
              </a:lnSpc>
              <a:spcAft>
                <a:spcPts val="600"/>
              </a:spcAft>
            </a:pPr>
            <a:r>
              <a:rPr lang="en-US" sz="2000" dirty="0">
                <a:solidFill>
                  <a:srgbClr val="FFFFFF"/>
                </a:solidFill>
                <a:latin typeface="Monaco" pitchFamily="2" charset="77"/>
              </a:rPr>
              <a:t>LinkedIn</a:t>
            </a:r>
          </a:p>
          <a:p>
            <a:pPr>
              <a:lnSpc>
                <a:spcPct val="90000"/>
              </a:lnSpc>
              <a:spcAft>
                <a:spcPts val="600"/>
              </a:spcAft>
            </a:pPr>
            <a:r>
              <a:rPr lang="en-US" sz="2000" dirty="0">
                <a:solidFill>
                  <a:srgbClr val="FFFFFF"/>
                </a:solidFill>
                <a:latin typeface="Monaco" pitchFamily="2" charset="77"/>
                <a:hlinkClick r:id="rId3">
                  <a:extLst>
                    <a:ext uri="{A12FA001-AC4F-418D-AE19-62706E023703}">
                      <ahyp:hlinkClr xmlns:ahyp="http://schemas.microsoft.com/office/drawing/2018/hyperlinkcolor" val="tx"/>
                    </a:ext>
                  </a:extLst>
                </a:hlinkClick>
              </a:rPr>
              <a:t>https://www.linkedin.com/in/fabricio-gimenes-93bb6828/</a:t>
            </a:r>
            <a:endParaRPr lang="en-US" sz="2000" dirty="0">
              <a:solidFill>
                <a:srgbClr val="FFFFFF"/>
              </a:solidFill>
              <a:latin typeface="Monaco" pitchFamily="2" charset="77"/>
            </a:endParaRPr>
          </a:p>
          <a:p>
            <a:pPr>
              <a:lnSpc>
                <a:spcPct val="90000"/>
              </a:lnSpc>
              <a:spcAft>
                <a:spcPts val="600"/>
              </a:spcAft>
            </a:pPr>
            <a:endParaRPr lang="en-US" sz="2000" dirty="0">
              <a:solidFill>
                <a:srgbClr val="FFFFFF"/>
              </a:solidFill>
              <a:latin typeface="Monaco" pitchFamily="2" charset="77"/>
            </a:endParaRPr>
          </a:p>
          <a:p>
            <a:pPr>
              <a:lnSpc>
                <a:spcPct val="90000"/>
              </a:lnSpc>
              <a:spcAft>
                <a:spcPts val="600"/>
              </a:spcAft>
            </a:pPr>
            <a:r>
              <a:rPr lang="en-US" sz="2000" dirty="0">
                <a:solidFill>
                  <a:srgbClr val="FFFFFF"/>
                </a:solidFill>
                <a:latin typeface="Monaco" pitchFamily="2" charset="77"/>
              </a:rPr>
              <a:t>Twitter</a:t>
            </a:r>
          </a:p>
          <a:p>
            <a:pPr>
              <a:lnSpc>
                <a:spcPct val="90000"/>
              </a:lnSpc>
              <a:spcAft>
                <a:spcPts val="600"/>
              </a:spcAft>
            </a:pPr>
            <a:r>
              <a:rPr lang="en-US" sz="2000" dirty="0">
                <a:solidFill>
                  <a:srgbClr val="FFFFFF"/>
                </a:solidFill>
                <a:latin typeface="Monaco" pitchFamily="2" charset="77"/>
              </a:rPr>
              <a:t>@donotouchplease</a:t>
            </a:r>
          </a:p>
          <a:p>
            <a:pPr indent="-228600">
              <a:lnSpc>
                <a:spcPct val="90000"/>
              </a:lnSpc>
              <a:spcAft>
                <a:spcPts val="600"/>
              </a:spcAft>
              <a:buFont typeface="Arial" panose="020B0604020202020204" pitchFamily="34" charset="0"/>
              <a:buChar char="•"/>
            </a:pPr>
            <a:endParaRPr lang="en-US" sz="1300" dirty="0">
              <a:solidFill>
                <a:srgbClr val="FFFFFF"/>
              </a:solidFill>
            </a:endParaRPr>
          </a:p>
        </p:txBody>
      </p:sp>
    </p:spTree>
    <p:extLst>
      <p:ext uri="{BB962C8B-B14F-4D97-AF65-F5344CB8AC3E}">
        <p14:creationId xmlns:p14="http://schemas.microsoft.com/office/powerpoint/2010/main" val="71283490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2DB88E2-E63E-7992-6A25-72B7D8BF0875}"/>
              </a:ext>
            </a:extLst>
          </p:cNvPr>
          <p:cNvSpPr txBox="1"/>
          <p:nvPr/>
        </p:nvSpPr>
        <p:spPr>
          <a:xfrm>
            <a:off x="-1" y="87086"/>
            <a:ext cx="7924801" cy="369332"/>
          </a:xfrm>
          <a:prstGeom prst="rect">
            <a:avLst/>
          </a:prstGeom>
          <a:noFill/>
        </p:spPr>
        <p:txBody>
          <a:bodyPr wrap="square">
            <a:spAutoFit/>
          </a:bodyPr>
          <a:lstStyle/>
          <a:p>
            <a:pPr marL="0" lvl="1" fontAlgn="base">
              <a:lnSpc>
                <a:spcPct val="90000"/>
              </a:lnSpc>
              <a:spcAft>
                <a:spcPts val="600"/>
              </a:spcAft>
            </a:pPr>
            <a:r>
              <a:rPr lang="en-US" sz="2000" dirty="0">
                <a:latin typeface="Monaco" pitchFamily="2" charset="77"/>
              </a:rPr>
              <a:t>AlwaysInstallElevated – Wix File Example</a:t>
            </a:r>
          </a:p>
        </p:txBody>
      </p:sp>
      <p:pic>
        <p:nvPicPr>
          <p:cNvPr id="3" name="Picture 2">
            <a:extLst>
              <a:ext uri="{FF2B5EF4-FFF2-40B4-BE49-F238E27FC236}">
                <a16:creationId xmlns:a16="http://schemas.microsoft.com/office/drawing/2014/main" id="{A18CCBEC-3FB8-66E2-D999-27F3EA6C4F03}"/>
              </a:ext>
            </a:extLst>
          </p:cNvPr>
          <p:cNvPicPr>
            <a:picLocks noChangeAspect="1"/>
          </p:cNvPicPr>
          <p:nvPr/>
        </p:nvPicPr>
        <p:blipFill>
          <a:blip r:embed="rId3"/>
          <a:stretch>
            <a:fillRect/>
          </a:stretch>
        </p:blipFill>
        <p:spPr>
          <a:xfrm>
            <a:off x="1407314" y="437223"/>
            <a:ext cx="9997748" cy="6333691"/>
          </a:xfrm>
          <a:prstGeom prst="rect">
            <a:avLst/>
          </a:prstGeom>
        </p:spPr>
      </p:pic>
    </p:spTree>
    <p:extLst>
      <p:ext uri="{BB962C8B-B14F-4D97-AF65-F5344CB8AC3E}">
        <p14:creationId xmlns:p14="http://schemas.microsoft.com/office/powerpoint/2010/main" val="78586630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2DB88E2-E63E-7992-6A25-72B7D8BF0875}"/>
              </a:ext>
            </a:extLst>
          </p:cNvPr>
          <p:cNvSpPr txBox="1"/>
          <p:nvPr/>
        </p:nvSpPr>
        <p:spPr>
          <a:xfrm>
            <a:off x="-1" y="87086"/>
            <a:ext cx="7924801" cy="369332"/>
          </a:xfrm>
          <a:prstGeom prst="rect">
            <a:avLst/>
          </a:prstGeom>
          <a:noFill/>
        </p:spPr>
        <p:txBody>
          <a:bodyPr wrap="square">
            <a:spAutoFit/>
          </a:bodyPr>
          <a:lstStyle/>
          <a:p>
            <a:pPr marL="0" lvl="1" fontAlgn="base">
              <a:lnSpc>
                <a:spcPct val="90000"/>
              </a:lnSpc>
              <a:spcAft>
                <a:spcPts val="600"/>
              </a:spcAft>
            </a:pPr>
            <a:r>
              <a:rPr lang="en-US" sz="2000" dirty="0" err="1">
                <a:latin typeface="Monaco" pitchFamily="2" charset="77"/>
              </a:rPr>
              <a:t>AlwaysInstallElevated</a:t>
            </a:r>
            <a:r>
              <a:rPr lang="en-US" sz="2000" dirty="0">
                <a:latin typeface="Monaco" pitchFamily="2" charset="77"/>
              </a:rPr>
              <a:t> – </a:t>
            </a:r>
            <a:r>
              <a:rPr lang="en-US" sz="2000" dirty="0" err="1">
                <a:latin typeface="Monaco" pitchFamily="2" charset="77"/>
              </a:rPr>
              <a:t>Wix</a:t>
            </a:r>
            <a:r>
              <a:rPr lang="en-US" sz="2000" dirty="0">
                <a:latin typeface="Monaco" pitchFamily="2" charset="77"/>
              </a:rPr>
              <a:t> File Example</a:t>
            </a:r>
          </a:p>
        </p:txBody>
      </p:sp>
      <p:pic>
        <p:nvPicPr>
          <p:cNvPr id="5" name="Picture 4" descr="A screenshot of a computer program&#10;&#10;Description automatically generated">
            <a:extLst>
              <a:ext uri="{FF2B5EF4-FFF2-40B4-BE49-F238E27FC236}">
                <a16:creationId xmlns:a16="http://schemas.microsoft.com/office/drawing/2014/main" id="{E5DDD76C-E1DE-F5FA-5710-3FD9A51BF995}"/>
              </a:ext>
            </a:extLst>
          </p:cNvPr>
          <p:cNvPicPr>
            <a:picLocks noChangeAspect="1"/>
          </p:cNvPicPr>
          <p:nvPr/>
        </p:nvPicPr>
        <p:blipFill>
          <a:blip r:embed="rId3"/>
          <a:stretch>
            <a:fillRect/>
          </a:stretch>
        </p:blipFill>
        <p:spPr>
          <a:xfrm>
            <a:off x="85458" y="717847"/>
            <a:ext cx="12053016" cy="5803013"/>
          </a:xfrm>
          <a:prstGeom prst="rect">
            <a:avLst/>
          </a:prstGeom>
        </p:spPr>
      </p:pic>
    </p:spTree>
    <p:extLst>
      <p:ext uri="{BB962C8B-B14F-4D97-AF65-F5344CB8AC3E}">
        <p14:creationId xmlns:p14="http://schemas.microsoft.com/office/powerpoint/2010/main" val="247543770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9174E6-3826-401B-A2A2-3B4A560D8C92}"/>
              </a:ext>
            </a:extLst>
          </p:cNvPr>
          <p:cNvSpPr txBox="1"/>
          <p:nvPr/>
        </p:nvSpPr>
        <p:spPr>
          <a:xfrm>
            <a:off x="3952531" y="339108"/>
            <a:ext cx="3632636" cy="757130"/>
          </a:xfrm>
          <a:prstGeom prst="rect">
            <a:avLst/>
          </a:prstGeom>
          <a:noFill/>
        </p:spPr>
        <p:txBody>
          <a:bodyPr wrap="square">
            <a:spAutoFit/>
          </a:bodyPr>
          <a:lstStyle/>
          <a:p>
            <a:pPr marL="0" lvl="1" algn="ctr" fontAlgn="base">
              <a:lnSpc>
                <a:spcPct val="90000"/>
              </a:lnSpc>
              <a:spcAft>
                <a:spcPts val="600"/>
              </a:spcAft>
            </a:pPr>
            <a:r>
              <a:rPr lang="en-US" sz="2400" dirty="0">
                <a:latin typeface="Monaco" pitchFamily="2" charset="77"/>
              </a:rPr>
              <a:t>Persistence with Windows Event Log?</a:t>
            </a:r>
          </a:p>
        </p:txBody>
      </p:sp>
      <p:pic>
        <p:nvPicPr>
          <p:cNvPr id="3" name="Picture 2" descr="A group of people in a room&#10;&#10;Description automatically generated with medium confidence">
            <a:extLst>
              <a:ext uri="{FF2B5EF4-FFF2-40B4-BE49-F238E27FC236}">
                <a16:creationId xmlns:a16="http://schemas.microsoft.com/office/drawing/2014/main" id="{2C6A7369-F0EF-2683-61D0-27CECF96F97F}"/>
              </a:ext>
            </a:extLst>
          </p:cNvPr>
          <p:cNvPicPr>
            <a:picLocks noChangeAspect="1"/>
          </p:cNvPicPr>
          <p:nvPr/>
        </p:nvPicPr>
        <p:blipFill>
          <a:blip r:embed="rId3"/>
          <a:stretch>
            <a:fillRect/>
          </a:stretch>
        </p:blipFill>
        <p:spPr>
          <a:xfrm>
            <a:off x="1664425" y="1156866"/>
            <a:ext cx="8340636" cy="4895591"/>
          </a:xfrm>
          <a:prstGeom prst="rect">
            <a:avLst/>
          </a:prstGeom>
        </p:spPr>
      </p:pic>
    </p:spTree>
    <p:extLst>
      <p:ext uri="{BB962C8B-B14F-4D97-AF65-F5344CB8AC3E}">
        <p14:creationId xmlns:p14="http://schemas.microsoft.com/office/powerpoint/2010/main" val="78112577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1C4DE9-93A5-989B-9BDC-91D81D65B904}"/>
              </a:ext>
            </a:extLst>
          </p:cNvPr>
          <p:cNvSpPr txBox="1"/>
          <p:nvPr/>
        </p:nvSpPr>
        <p:spPr>
          <a:xfrm>
            <a:off x="0" y="638204"/>
            <a:ext cx="12103351" cy="6531988"/>
          </a:xfrm>
          <a:prstGeom prst="rect">
            <a:avLst/>
          </a:prstGeom>
          <a:noFill/>
        </p:spPr>
        <p:txBody>
          <a:bodyPr wrap="square">
            <a:spAutoFit/>
          </a:bodyPr>
          <a:lstStyle/>
          <a:p>
            <a:r>
              <a:rPr lang="en-US" dirty="0">
                <a:latin typeface="Monaco" pitchFamily="2" charset="77"/>
              </a:rPr>
              <a:t>The collection of logs in a folder within Event Viewer called </a:t>
            </a:r>
            <a:r>
              <a:rPr lang="en-US" b="1" u="sng" dirty="0">
                <a:latin typeface="Monaco" pitchFamily="2" charset="77"/>
              </a:rPr>
              <a:t>Application and Services Logs </a:t>
            </a:r>
            <a:r>
              <a:rPr lang="en-US" dirty="0">
                <a:latin typeface="Monaco" pitchFamily="2" charset="77"/>
              </a:rPr>
              <a:t>that contains logs of individual applications and hardware-based events. Windows PowerShell logs would be found in this collection.</a:t>
            </a:r>
          </a:p>
          <a:p>
            <a:endParaRPr lang="en-US" dirty="0">
              <a:latin typeface="Monaco" pitchFamily="2" charset="77"/>
            </a:endParaRPr>
          </a:p>
          <a:p>
            <a:r>
              <a:rPr lang="en-US" dirty="0">
                <a:latin typeface="Monaco" pitchFamily="2" charset="77"/>
              </a:rPr>
              <a:t>The following fields are some of the most filtered fields for log analysis:</a:t>
            </a:r>
          </a:p>
          <a:p>
            <a:endParaRPr lang="en-US" sz="2000" dirty="0">
              <a:latin typeface="Monaco" pitchFamily="2" charset="77"/>
            </a:endParaRPr>
          </a:p>
          <a:p>
            <a:pPr>
              <a:buFont typeface="Arial" panose="020B0604020202020204" pitchFamily="34" charset="0"/>
              <a:buChar char="•"/>
            </a:pPr>
            <a:r>
              <a:rPr lang="en-US" dirty="0">
                <a:latin typeface="Monaco" pitchFamily="2" charset="77"/>
              </a:rPr>
              <a:t> Log/Key &lt;– e.g., Application</a:t>
            </a:r>
          </a:p>
          <a:p>
            <a:pPr>
              <a:buFont typeface="Arial" panose="020B0604020202020204" pitchFamily="34" charset="0"/>
              <a:buChar char="•"/>
            </a:pPr>
            <a:r>
              <a:rPr lang="en-US" dirty="0">
                <a:latin typeface="Monaco" pitchFamily="2" charset="77"/>
              </a:rPr>
              <a:t> Source &lt;– e.g., Outlook</a:t>
            </a:r>
          </a:p>
          <a:p>
            <a:pPr>
              <a:buFont typeface="Arial" panose="020B0604020202020204" pitchFamily="34" charset="0"/>
              <a:buChar char="•"/>
            </a:pPr>
            <a:r>
              <a:rPr lang="en-US" dirty="0">
                <a:latin typeface="Monaco" pitchFamily="2" charset="77"/>
              </a:rPr>
              <a:t> Date/Time</a:t>
            </a:r>
          </a:p>
          <a:p>
            <a:pPr>
              <a:buFont typeface="Arial" panose="020B0604020202020204" pitchFamily="34" charset="0"/>
              <a:buChar char="•"/>
            </a:pPr>
            <a:r>
              <a:rPr lang="en-US" dirty="0">
                <a:latin typeface="Monaco" pitchFamily="2" charset="77"/>
              </a:rPr>
              <a:t> EventID</a:t>
            </a:r>
          </a:p>
          <a:p>
            <a:pPr>
              <a:buFont typeface="Arial" panose="020B0604020202020204" pitchFamily="34" charset="0"/>
              <a:buChar char="•"/>
            </a:pPr>
            <a:r>
              <a:rPr lang="en-US" dirty="0">
                <a:latin typeface="Monaco" pitchFamily="2" charset="77"/>
              </a:rPr>
              <a:t> Task Category &lt;– Application defined</a:t>
            </a:r>
          </a:p>
          <a:p>
            <a:pPr>
              <a:buFont typeface="Arial" panose="020B0604020202020204" pitchFamily="34" charset="0"/>
              <a:buChar char="•"/>
            </a:pPr>
            <a:r>
              <a:rPr lang="en-US" dirty="0">
                <a:latin typeface="Monaco" pitchFamily="2" charset="77"/>
              </a:rPr>
              <a:t> Level</a:t>
            </a:r>
          </a:p>
          <a:p>
            <a:pPr>
              <a:buFont typeface="Arial" panose="020B0604020202020204" pitchFamily="34" charset="0"/>
              <a:buChar char="•"/>
            </a:pPr>
            <a:r>
              <a:rPr lang="en-US" dirty="0">
                <a:latin typeface="Monaco" pitchFamily="2" charset="77"/>
              </a:rPr>
              <a:t> Computer</a:t>
            </a:r>
          </a:p>
          <a:p>
            <a:pPr>
              <a:buFont typeface="Arial" panose="020B0604020202020204" pitchFamily="34" charset="0"/>
              <a:buChar char="•"/>
            </a:pPr>
            <a:r>
              <a:rPr lang="en-US" sz="2000" dirty="0">
                <a:solidFill>
                  <a:srgbClr val="FF0000"/>
                </a:solidFill>
                <a:latin typeface="Monaco" pitchFamily="2" charset="77"/>
              </a:rPr>
              <a:t>  </a:t>
            </a:r>
            <a:r>
              <a:rPr lang="en-US" dirty="0">
                <a:solidFill>
                  <a:srgbClr val="FF0000"/>
                </a:solidFill>
                <a:latin typeface="Monaco" pitchFamily="2" charset="77"/>
              </a:rPr>
              <a:t>Event Data &lt;– Message and Binary Data</a:t>
            </a:r>
          </a:p>
          <a:p>
            <a:pPr>
              <a:buFont typeface="Arial" panose="020B0604020202020204" pitchFamily="34" charset="0"/>
              <a:buChar char="•"/>
            </a:pPr>
            <a:endParaRPr lang="en-US" dirty="0">
              <a:solidFill>
                <a:srgbClr val="FF0000"/>
              </a:solidFill>
              <a:latin typeface="Monaco" pitchFamily="2" charset="77"/>
            </a:endParaRPr>
          </a:p>
          <a:p>
            <a:pPr algn="ctr"/>
            <a:r>
              <a:rPr lang="en-US" sz="2400" dirty="0">
                <a:solidFill>
                  <a:srgbClr val="FF0000"/>
                </a:solidFill>
                <a:latin typeface="Monaco" pitchFamily="2" charset="77"/>
              </a:rPr>
              <a:t>Important </a:t>
            </a:r>
          </a:p>
          <a:p>
            <a:endParaRPr lang="en-US" dirty="0">
              <a:latin typeface="Monaco" pitchFamily="2" charset="77"/>
            </a:endParaRPr>
          </a:p>
          <a:p>
            <a:pPr marL="285750" indent="-285750">
              <a:buFontTx/>
              <a:buChar char="-"/>
            </a:pPr>
            <a:r>
              <a:rPr lang="en-US" dirty="0">
                <a:latin typeface="Monaco" pitchFamily="2" charset="77"/>
              </a:rPr>
              <a:t>To write to the Application and Services Logs, you typically need administrative privileges.</a:t>
            </a:r>
          </a:p>
          <a:p>
            <a:pPr marL="285750" indent="-285750">
              <a:buFontTx/>
              <a:buChar char="-"/>
            </a:pPr>
            <a:r>
              <a:rPr lang="en-US" dirty="0">
                <a:latin typeface="Monaco" pitchFamily="2" charset="77"/>
              </a:rPr>
              <a:t>If you try to write to these logs without administrative privileges, you may receive an "access denied" error.</a:t>
            </a:r>
          </a:p>
          <a:p>
            <a:pPr marL="285750" indent="-285750">
              <a:buFontTx/>
              <a:buChar char="-"/>
            </a:pPr>
            <a:endParaRPr lang="en-US" sz="1600" dirty="0">
              <a:latin typeface="Monaco" pitchFamily="2" charset="77"/>
            </a:endParaRPr>
          </a:p>
        </p:txBody>
      </p:sp>
      <p:sp>
        <p:nvSpPr>
          <p:cNvPr id="3" name="TextBox 2">
            <a:extLst>
              <a:ext uri="{FF2B5EF4-FFF2-40B4-BE49-F238E27FC236}">
                <a16:creationId xmlns:a16="http://schemas.microsoft.com/office/drawing/2014/main" id="{BFD6B42F-0268-F8DD-B8F7-99FBF91C0D73}"/>
              </a:ext>
            </a:extLst>
          </p:cNvPr>
          <p:cNvSpPr txBox="1"/>
          <p:nvPr/>
        </p:nvSpPr>
        <p:spPr>
          <a:xfrm>
            <a:off x="-375234" y="56858"/>
            <a:ext cx="4655841" cy="424732"/>
          </a:xfrm>
          <a:prstGeom prst="rect">
            <a:avLst/>
          </a:prstGeom>
          <a:noFill/>
        </p:spPr>
        <p:txBody>
          <a:bodyPr wrap="square">
            <a:spAutoFit/>
          </a:bodyPr>
          <a:lstStyle/>
          <a:p>
            <a:pPr marL="0" lvl="1" algn="ctr" fontAlgn="base">
              <a:lnSpc>
                <a:spcPct val="90000"/>
              </a:lnSpc>
              <a:spcAft>
                <a:spcPts val="600"/>
              </a:spcAft>
            </a:pPr>
            <a:r>
              <a:rPr lang="en-US" sz="2400" dirty="0">
                <a:latin typeface="Monaco" pitchFamily="2" charset="77"/>
              </a:rPr>
              <a:t>Windows Event Viewer</a:t>
            </a:r>
          </a:p>
        </p:txBody>
      </p:sp>
    </p:spTree>
    <p:extLst>
      <p:ext uri="{BB962C8B-B14F-4D97-AF65-F5344CB8AC3E}">
        <p14:creationId xmlns:p14="http://schemas.microsoft.com/office/powerpoint/2010/main" val="321086082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FD6B42F-0268-F8DD-B8F7-99FBF91C0D73}"/>
              </a:ext>
            </a:extLst>
          </p:cNvPr>
          <p:cNvSpPr txBox="1"/>
          <p:nvPr/>
        </p:nvSpPr>
        <p:spPr>
          <a:xfrm>
            <a:off x="-375234" y="56858"/>
            <a:ext cx="6651343" cy="424732"/>
          </a:xfrm>
          <a:prstGeom prst="rect">
            <a:avLst/>
          </a:prstGeom>
          <a:noFill/>
        </p:spPr>
        <p:txBody>
          <a:bodyPr wrap="square">
            <a:spAutoFit/>
          </a:bodyPr>
          <a:lstStyle/>
          <a:p>
            <a:pPr marL="0" lvl="1" algn="ctr" fontAlgn="base">
              <a:lnSpc>
                <a:spcPct val="90000"/>
              </a:lnSpc>
              <a:spcAft>
                <a:spcPts val="600"/>
              </a:spcAft>
            </a:pPr>
            <a:r>
              <a:rPr lang="en-US" sz="2400" dirty="0">
                <a:latin typeface="Monaco" pitchFamily="2" charset="77"/>
              </a:rPr>
              <a:t>Create the malicious event log</a:t>
            </a:r>
          </a:p>
        </p:txBody>
      </p:sp>
      <p:pic>
        <p:nvPicPr>
          <p:cNvPr id="12" name="Picture 11" descr="A screenshot of a computer program&#10;&#10;Description automatically generated">
            <a:extLst>
              <a:ext uri="{FF2B5EF4-FFF2-40B4-BE49-F238E27FC236}">
                <a16:creationId xmlns:a16="http://schemas.microsoft.com/office/drawing/2014/main" id="{76E6D470-C516-4D50-194F-629920B4C022}"/>
              </a:ext>
            </a:extLst>
          </p:cNvPr>
          <p:cNvPicPr>
            <a:picLocks noChangeAspect="1"/>
          </p:cNvPicPr>
          <p:nvPr/>
        </p:nvPicPr>
        <p:blipFill>
          <a:blip r:embed="rId3"/>
          <a:stretch>
            <a:fillRect/>
          </a:stretch>
        </p:blipFill>
        <p:spPr>
          <a:xfrm>
            <a:off x="2143570" y="3554975"/>
            <a:ext cx="7772399" cy="3303025"/>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7B24FDC2-02FF-B6FC-17A5-85E2F8A155F2}"/>
              </a:ext>
            </a:extLst>
          </p:cNvPr>
          <p:cNvPicPr>
            <a:picLocks noChangeAspect="1"/>
          </p:cNvPicPr>
          <p:nvPr/>
        </p:nvPicPr>
        <p:blipFill>
          <a:blip r:embed="rId4"/>
          <a:stretch>
            <a:fillRect/>
          </a:stretch>
        </p:blipFill>
        <p:spPr>
          <a:xfrm>
            <a:off x="2143571" y="481590"/>
            <a:ext cx="7772400" cy="2898586"/>
          </a:xfrm>
          <a:prstGeom prst="rect">
            <a:avLst/>
          </a:prstGeom>
        </p:spPr>
      </p:pic>
    </p:spTree>
    <p:extLst>
      <p:ext uri="{BB962C8B-B14F-4D97-AF65-F5344CB8AC3E}">
        <p14:creationId xmlns:p14="http://schemas.microsoft.com/office/powerpoint/2010/main" val="325984039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1507A5-CFBF-83EF-6408-58AD2C4FD8F6}"/>
              </a:ext>
            </a:extLst>
          </p:cNvPr>
          <p:cNvSpPr txBox="1"/>
          <p:nvPr/>
        </p:nvSpPr>
        <p:spPr>
          <a:xfrm>
            <a:off x="-988769" y="63146"/>
            <a:ext cx="5913120" cy="424732"/>
          </a:xfrm>
          <a:prstGeom prst="rect">
            <a:avLst/>
          </a:prstGeom>
          <a:noFill/>
        </p:spPr>
        <p:txBody>
          <a:bodyPr wrap="square">
            <a:spAutoFit/>
          </a:bodyPr>
          <a:lstStyle/>
          <a:p>
            <a:pPr marL="0" lvl="1" algn="ctr" fontAlgn="base">
              <a:lnSpc>
                <a:spcPct val="90000"/>
              </a:lnSpc>
              <a:spcAft>
                <a:spcPts val="600"/>
              </a:spcAft>
            </a:pPr>
            <a:r>
              <a:rPr lang="en-US" sz="2400" dirty="0">
                <a:latin typeface="Monaco" pitchFamily="2" charset="77"/>
              </a:rPr>
              <a:t>Windows Event Viewer</a:t>
            </a:r>
          </a:p>
        </p:txBody>
      </p:sp>
      <p:pic>
        <p:nvPicPr>
          <p:cNvPr id="6" name="Picture 5" descr="A screenshot of a computer&#10;&#10;Description automatically generated">
            <a:extLst>
              <a:ext uri="{FF2B5EF4-FFF2-40B4-BE49-F238E27FC236}">
                <a16:creationId xmlns:a16="http://schemas.microsoft.com/office/drawing/2014/main" id="{A5498A1C-27F0-3832-3E7D-56DE2B89F6D9}"/>
              </a:ext>
            </a:extLst>
          </p:cNvPr>
          <p:cNvPicPr>
            <a:picLocks noChangeAspect="1"/>
          </p:cNvPicPr>
          <p:nvPr/>
        </p:nvPicPr>
        <p:blipFill>
          <a:blip r:embed="rId3"/>
          <a:stretch>
            <a:fillRect/>
          </a:stretch>
        </p:blipFill>
        <p:spPr>
          <a:xfrm>
            <a:off x="109517" y="551024"/>
            <a:ext cx="11840562" cy="5891955"/>
          </a:xfrm>
          <a:prstGeom prst="rect">
            <a:avLst/>
          </a:prstGeom>
        </p:spPr>
      </p:pic>
    </p:spTree>
    <p:extLst>
      <p:ext uri="{BB962C8B-B14F-4D97-AF65-F5344CB8AC3E}">
        <p14:creationId xmlns:p14="http://schemas.microsoft.com/office/powerpoint/2010/main" val="227229239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1507A5-CFBF-83EF-6408-58AD2C4FD8F6}"/>
              </a:ext>
            </a:extLst>
          </p:cNvPr>
          <p:cNvSpPr txBox="1"/>
          <p:nvPr/>
        </p:nvSpPr>
        <p:spPr>
          <a:xfrm>
            <a:off x="-159827" y="63146"/>
            <a:ext cx="5913120" cy="424732"/>
          </a:xfrm>
          <a:prstGeom prst="rect">
            <a:avLst/>
          </a:prstGeom>
          <a:noFill/>
        </p:spPr>
        <p:txBody>
          <a:bodyPr wrap="square">
            <a:spAutoFit/>
          </a:bodyPr>
          <a:lstStyle/>
          <a:p>
            <a:pPr marL="0" lvl="1" algn="ctr" fontAlgn="base">
              <a:lnSpc>
                <a:spcPct val="90000"/>
              </a:lnSpc>
              <a:spcAft>
                <a:spcPts val="600"/>
              </a:spcAft>
            </a:pPr>
            <a:r>
              <a:rPr lang="en-US" sz="2400" dirty="0">
                <a:latin typeface="Monaco" pitchFamily="2" charset="77"/>
              </a:rPr>
              <a:t>Schedule task and Persistence </a:t>
            </a:r>
          </a:p>
        </p:txBody>
      </p:sp>
      <p:pic>
        <p:nvPicPr>
          <p:cNvPr id="4" name="Picture 3" descr="A computer screen shot of text&#10;&#10;Description automatically generated">
            <a:extLst>
              <a:ext uri="{FF2B5EF4-FFF2-40B4-BE49-F238E27FC236}">
                <a16:creationId xmlns:a16="http://schemas.microsoft.com/office/drawing/2014/main" id="{B605855F-581E-BFD9-AD17-19918F0E4519}"/>
              </a:ext>
            </a:extLst>
          </p:cNvPr>
          <p:cNvPicPr>
            <a:picLocks noChangeAspect="1"/>
          </p:cNvPicPr>
          <p:nvPr/>
        </p:nvPicPr>
        <p:blipFill>
          <a:blip r:embed="rId3"/>
          <a:stretch>
            <a:fillRect/>
          </a:stretch>
        </p:blipFill>
        <p:spPr>
          <a:xfrm>
            <a:off x="49437" y="761214"/>
            <a:ext cx="12093126" cy="3580050"/>
          </a:xfrm>
          <a:prstGeom prst="rect">
            <a:avLst/>
          </a:prstGeom>
        </p:spPr>
      </p:pic>
    </p:spTree>
    <p:extLst>
      <p:ext uri="{BB962C8B-B14F-4D97-AF65-F5344CB8AC3E}">
        <p14:creationId xmlns:p14="http://schemas.microsoft.com/office/powerpoint/2010/main" val="1486847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87A1C43-47D1-92B4-60FA-D77A35C7DBD9}"/>
              </a:ext>
            </a:extLst>
          </p:cNvPr>
          <p:cNvPicPr>
            <a:picLocks noChangeAspect="1"/>
          </p:cNvPicPr>
          <p:nvPr/>
        </p:nvPicPr>
        <p:blipFill>
          <a:blip r:embed="rId3"/>
          <a:stretch>
            <a:fillRect/>
          </a:stretch>
        </p:blipFill>
        <p:spPr>
          <a:xfrm>
            <a:off x="2490401" y="264401"/>
            <a:ext cx="7402536" cy="6593599"/>
          </a:xfrm>
          <a:prstGeom prst="rect">
            <a:avLst/>
          </a:prstGeom>
        </p:spPr>
      </p:pic>
      <p:sp>
        <p:nvSpPr>
          <p:cNvPr id="3" name="TextBox 2">
            <a:extLst>
              <a:ext uri="{FF2B5EF4-FFF2-40B4-BE49-F238E27FC236}">
                <a16:creationId xmlns:a16="http://schemas.microsoft.com/office/drawing/2014/main" id="{8B66AE59-7C40-07D5-66EE-14F35A46457A}"/>
              </a:ext>
            </a:extLst>
          </p:cNvPr>
          <p:cNvSpPr txBox="1"/>
          <p:nvPr/>
        </p:nvSpPr>
        <p:spPr>
          <a:xfrm>
            <a:off x="-644435" y="0"/>
            <a:ext cx="8247018" cy="369332"/>
          </a:xfrm>
          <a:prstGeom prst="rect">
            <a:avLst/>
          </a:prstGeom>
          <a:noFill/>
        </p:spPr>
        <p:txBody>
          <a:bodyPr wrap="square">
            <a:spAutoFit/>
          </a:bodyPr>
          <a:lstStyle/>
          <a:p>
            <a:pPr marL="0" lvl="1" algn="ctr" fontAlgn="base">
              <a:lnSpc>
                <a:spcPct val="90000"/>
              </a:lnSpc>
              <a:spcAft>
                <a:spcPts val="600"/>
              </a:spcAft>
            </a:pPr>
            <a:r>
              <a:rPr lang="en-US" sz="2000" dirty="0">
                <a:latin typeface="Monaco" pitchFamily="2" charset="77"/>
              </a:rPr>
              <a:t>Windows Event Log – PoC PowerShell and AES256</a:t>
            </a:r>
          </a:p>
        </p:txBody>
      </p:sp>
    </p:spTree>
    <p:extLst>
      <p:ext uri="{BB962C8B-B14F-4D97-AF65-F5344CB8AC3E}">
        <p14:creationId xmlns:p14="http://schemas.microsoft.com/office/powerpoint/2010/main" val="106472017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B2BF8F2-53C3-1043-A306-0FB775564948}"/>
              </a:ext>
            </a:extLst>
          </p:cNvPr>
          <p:cNvSpPr txBox="1"/>
          <p:nvPr/>
        </p:nvSpPr>
        <p:spPr>
          <a:xfrm>
            <a:off x="-87087" y="0"/>
            <a:ext cx="5416732" cy="369332"/>
          </a:xfrm>
          <a:prstGeom prst="rect">
            <a:avLst/>
          </a:prstGeom>
          <a:noFill/>
        </p:spPr>
        <p:txBody>
          <a:bodyPr wrap="square">
            <a:spAutoFit/>
          </a:bodyPr>
          <a:lstStyle/>
          <a:p>
            <a:pPr marL="0" lvl="1" algn="ctr" fontAlgn="base">
              <a:lnSpc>
                <a:spcPct val="90000"/>
              </a:lnSpc>
              <a:spcAft>
                <a:spcPts val="600"/>
              </a:spcAft>
            </a:pPr>
            <a:r>
              <a:rPr lang="en-US" sz="2000" dirty="0">
                <a:latin typeface="Monaco" pitchFamily="2" charset="77"/>
              </a:rPr>
              <a:t>Windows Event Log – PoC C# Code</a:t>
            </a:r>
          </a:p>
        </p:txBody>
      </p:sp>
      <p:pic>
        <p:nvPicPr>
          <p:cNvPr id="3" name="Picture 2" descr="Text&#10;&#10;Description automatically generated">
            <a:extLst>
              <a:ext uri="{FF2B5EF4-FFF2-40B4-BE49-F238E27FC236}">
                <a16:creationId xmlns:a16="http://schemas.microsoft.com/office/drawing/2014/main" id="{984CB98C-B53B-8DCF-43E9-B6A81261D33E}"/>
              </a:ext>
            </a:extLst>
          </p:cNvPr>
          <p:cNvPicPr>
            <a:picLocks noChangeAspect="1"/>
          </p:cNvPicPr>
          <p:nvPr/>
        </p:nvPicPr>
        <p:blipFill>
          <a:blip r:embed="rId3"/>
          <a:stretch>
            <a:fillRect/>
          </a:stretch>
        </p:blipFill>
        <p:spPr>
          <a:xfrm>
            <a:off x="5529129" y="36512"/>
            <a:ext cx="6229410" cy="6788169"/>
          </a:xfrm>
          <a:prstGeom prst="rect">
            <a:avLst/>
          </a:prstGeom>
        </p:spPr>
      </p:pic>
    </p:spTree>
    <p:extLst>
      <p:ext uri="{BB962C8B-B14F-4D97-AF65-F5344CB8AC3E}">
        <p14:creationId xmlns:p14="http://schemas.microsoft.com/office/powerpoint/2010/main" val="363235859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34EFC81-AAAC-A77C-ED4D-3AA154973290}"/>
              </a:ext>
            </a:extLst>
          </p:cNvPr>
          <p:cNvSpPr txBox="1"/>
          <p:nvPr/>
        </p:nvSpPr>
        <p:spPr>
          <a:xfrm>
            <a:off x="2831793" y="259517"/>
            <a:ext cx="6669258" cy="1421928"/>
          </a:xfrm>
          <a:prstGeom prst="rect">
            <a:avLst/>
          </a:prstGeom>
          <a:noFill/>
        </p:spPr>
        <p:txBody>
          <a:bodyPr wrap="square">
            <a:spAutoFit/>
          </a:bodyPr>
          <a:lstStyle/>
          <a:p>
            <a:pPr marL="0" lvl="1" algn="ctr" fontAlgn="base">
              <a:lnSpc>
                <a:spcPct val="90000"/>
              </a:lnSpc>
              <a:spcAft>
                <a:spcPts val="600"/>
              </a:spcAft>
            </a:pPr>
            <a:r>
              <a:rPr lang="en-US" sz="4800" dirty="0">
                <a:latin typeface="Monaco" pitchFamily="2" charset="77"/>
              </a:rPr>
              <a:t>PoC – All the Things </a:t>
            </a:r>
          </a:p>
        </p:txBody>
      </p:sp>
      <p:pic>
        <p:nvPicPr>
          <p:cNvPr id="3" name="Picture 2" descr="A person wearing a tie&#10;&#10;Description automatically generated with medium confidence">
            <a:extLst>
              <a:ext uri="{FF2B5EF4-FFF2-40B4-BE49-F238E27FC236}">
                <a16:creationId xmlns:a16="http://schemas.microsoft.com/office/drawing/2014/main" id="{92923DDA-CDF3-82C2-D137-191A8B32E696}"/>
              </a:ext>
            </a:extLst>
          </p:cNvPr>
          <p:cNvPicPr>
            <a:picLocks noChangeAspect="1"/>
          </p:cNvPicPr>
          <p:nvPr/>
        </p:nvPicPr>
        <p:blipFill>
          <a:blip r:embed="rId3"/>
          <a:stretch>
            <a:fillRect/>
          </a:stretch>
        </p:blipFill>
        <p:spPr>
          <a:xfrm>
            <a:off x="3265645" y="2109638"/>
            <a:ext cx="5660710" cy="4415354"/>
          </a:xfrm>
          <a:prstGeom prst="rect">
            <a:avLst/>
          </a:prstGeom>
        </p:spPr>
      </p:pic>
    </p:spTree>
    <p:extLst>
      <p:ext uri="{BB962C8B-B14F-4D97-AF65-F5344CB8AC3E}">
        <p14:creationId xmlns:p14="http://schemas.microsoft.com/office/powerpoint/2010/main" val="157696908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325C83C-E29F-9F50-CE8B-5D5FD784EB7A}"/>
              </a:ext>
            </a:extLst>
          </p:cNvPr>
          <p:cNvSpPr txBox="1"/>
          <p:nvPr/>
        </p:nvSpPr>
        <p:spPr>
          <a:xfrm>
            <a:off x="2906794" y="225594"/>
            <a:ext cx="6841901" cy="4154984"/>
          </a:xfrm>
          <a:prstGeom prst="rect">
            <a:avLst/>
          </a:prstGeom>
          <a:noFill/>
        </p:spPr>
        <p:txBody>
          <a:bodyPr wrap="square">
            <a:spAutoFit/>
          </a:bodyPr>
          <a:lstStyle/>
          <a:p>
            <a:pPr algn="ctr"/>
            <a:endParaRPr lang="en-US" sz="4400" dirty="0"/>
          </a:p>
          <a:p>
            <a:pPr algn="ctr"/>
            <a:r>
              <a:rPr lang="en-US" sz="4400" dirty="0"/>
              <a:t>Disclaimer</a:t>
            </a:r>
            <a:endParaRPr lang="en-BR" sz="4400" dirty="0"/>
          </a:p>
          <a:p>
            <a:pPr algn="ctr"/>
            <a:endParaRPr lang="en-US" sz="4400" dirty="0"/>
          </a:p>
          <a:p>
            <a:pPr algn="ctr"/>
            <a:r>
              <a:rPr lang="en-US" sz="4400" dirty="0"/>
              <a:t>Nothing I say here represents my company, that is, all “shit” is my responsibility</a:t>
            </a:r>
          </a:p>
        </p:txBody>
      </p:sp>
    </p:spTree>
    <p:extLst>
      <p:ext uri="{BB962C8B-B14F-4D97-AF65-F5344CB8AC3E}">
        <p14:creationId xmlns:p14="http://schemas.microsoft.com/office/powerpoint/2010/main" val="326715178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06C5FC-CA86-60A9-C0D6-AE965A52D52E}"/>
              </a:ext>
            </a:extLst>
          </p:cNvPr>
          <p:cNvSpPr txBox="1"/>
          <p:nvPr/>
        </p:nvSpPr>
        <p:spPr>
          <a:xfrm>
            <a:off x="2708227" y="1844478"/>
            <a:ext cx="6296436" cy="2240613"/>
          </a:xfrm>
          <a:prstGeom prst="rect">
            <a:avLst/>
          </a:prstGeom>
          <a:noFill/>
        </p:spPr>
        <p:txBody>
          <a:bodyPr wrap="square">
            <a:spAutoFit/>
          </a:bodyPr>
          <a:lstStyle/>
          <a:p>
            <a:pPr marL="228600" lvl="1" algn="ctr" fontAlgn="base">
              <a:lnSpc>
                <a:spcPct val="90000"/>
              </a:lnSpc>
              <a:spcAft>
                <a:spcPts val="600"/>
              </a:spcAft>
            </a:pPr>
            <a:r>
              <a:rPr lang="en-US" sz="4800" dirty="0">
                <a:latin typeface="Monaco" pitchFamily="2" charset="77"/>
              </a:rPr>
              <a:t>Thank you </a:t>
            </a:r>
          </a:p>
          <a:p>
            <a:pPr marL="228600" lvl="1" algn="ctr" fontAlgn="base">
              <a:lnSpc>
                <a:spcPct val="90000"/>
              </a:lnSpc>
              <a:spcAft>
                <a:spcPts val="600"/>
              </a:spcAft>
            </a:pPr>
            <a:r>
              <a:rPr lang="en-US" sz="4800" dirty="0">
                <a:latin typeface="Monaco" pitchFamily="2" charset="77"/>
              </a:rPr>
              <a:t>And </a:t>
            </a:r>
          </a:p>
          <a:p>
            <a:pPr marL="228600" lvl="1" algn="ctr" fontAlgn="base">
              <a:lnSpc>
                <a:spcPct val="90000"/>
              </a:lnSpc>
              <a:spcAft>
                <a:spcPts val="600"/>
              </a:spcAft>
            </a:pPr>
            <a:r>
              <a:rPr lang="en-US" sz="4800" dirty="0">
                <a:latin typeface="Monaco" pitchFamily="2" charset="77"/>
              </a:rPr>
              <a:t>Questions</a:t>
            </a:r>
          </a:p>
        </p:txBody>
      </p:sp>
      <p:pic>
        <p:nvPicPr>
          <p:cNvPr id="3" name="Picture 2" descr="A logo with a face and text&#10;&#10;Description automatically generated">
            <a:extLst>
              <a:ext uri="{FF2B5EF4-FFF2-40B4-BE49-F238E27FC236}">
                <a16:creationId xmlns:a16="http://schemas.microsoft.com/office/drawing/2014/main" id="{03D25A03-8728-0ABC-DE8E-47C405C9D93D}"/>
              </a:ext>
            </a:extLst>
          </p:cNvPr>
          <p:cNvPicPr>
            <a:picLocks noChangeAspect="1"/>
          </p:cNvPicPr>
          <p:nvPr/>
        </p:nvPicPr>
        <p:blipFill rotWithShape="1">
          <a:blip r:embed="rId3">
            <a:alphaModFix amt="13000"/>
          </a:blip>
          <a:srcRect b="2174"/>
          <a:stretch/>
        </p:blipFill>
        <p:spPr>
          <a:xfrm>
            <a:off x="20" y="1"/>
            <a:ext cx="12191980" cy="6857999"/>
          </a:xfrm>
          <a:prstGeom prst="rect">
            <a:avLst/>
          </a:prstGeom>
        </p:spPr>
      </p:pic>
    </p:spTree>
    <p:extLst>
      <p:ext uri="{BB962C8B-B14F-4D97-AF65-F5344CB8AC3E}">
        <p14:creationId xmlns:p14="http://schemas.microsoft.com/office/powerpoint/2010/main" val="13811697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CC5C682-E8BA-995E-0B8B-186CF590F717}"/>
              </a:ext>
            </a:extLst>
          </p:cNvPr>
          <p:cNvSpPr txBox="1"/>
          <p:nvPr/>
        </p:nvSpPr>
        <p:spPr>
          <a:xfrm>
            <a:off x="0" y="-162724"/>
            <a:ext cx="10515600" cy="1325563"/>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4400" b="1" dirty="0">
                <a:solidFill>
                  <a:srgbClr val="FFFFFF"/>
                </a:solidFill>
                <a:latin typeface="Monaco" pitchFamily="2" charset="77"/>
                <a:ea typeface="+mj-ea"/>
                <a:cs typeface="+mj-cs"/>
              </a:rPr>
              <a:t>The motivation </a:t>
            </a:r>
          </a:p>
        </p:txBody>
      </p:sp>
      <p:sp>
        <p:nvSpPr>
          <p:cNvPr id="5" name="TextBox 4">
            <a:extLst>
              <a:ext uri="{FF2B5EF4-FFF2-40B4-BE49-F238E27FC236}">
                <a16:creationId xmlns:a16="http://schemas.microsoft.com/office/drawing/2014/main" id="{AC8DB810-2498-78B4-7169-6D812326850C}"/>
              </a:ext>
            </a:extLst>
          </p:cNvPr>
          <p:cNvSpPr txBox="1"/>
          <p:nvPr/>
        </p:nvSpPr>
        <p:spPr>
          <a:xfrm>
            <a:off x="35933" y="1253331"/>
            <a:ext cx="12120134" cy="4351338"/>
          </a:xfrm>
          <a:prstGeom prst="rect">
            <a:avLst/>
          </a:prstGeom>
        </p:spPr>
        <p:txBody>
          <a:bodyPr vert="horz" lIns="91440" tIns="45720" rIns="91440" bIns="45720" rtlCol="0">
            <a:normAutofit/>
          </a:bodyPr>
          <a:lstStyle/>
          <a:p>
            <a:pPr fontAlgn="base">
              <a:lnSpc>
                <a:spcPct val="90000"/>
              </a:lnSpc>
              <a:spcAft>
                <a:spcPts val="600"/>
              </a:spcAft>
            </a:pPr>
            <a:r>
              <a:rPr lang="en-US" dirty="0">
                <a:solidFill>
                  <a:srgbClr val="FFFFFF"/>
                </a:solidFill>
                <a:latin typeface="Monaco" pitchFamily="2" charset="77"/>
              </a:rPr>
              <a:t>As I mentioned before, one of my favorite techniques is privilege escalation and persistence, so I decided to set up a LAB where I could find new techniques to become a NT/AUTHORITY and more. So, for my happiness good things happening!!!!</a:t>
            </a:r>
          </a:p>
          <a:p>
            <a:pPr fontAlgn="base">
              <a:lnSpc>
                <a:spcPct val="90000"/>
              </a:lnSpc>
              <a:spcAft>
                <a:spcPts val="600"/>
              </a:spcAft>
            </a:pPr>
            <a:r>
              <a:rPr lang="en-US" dirty="0">
                <a:solidFill>
                  <a:srgbClr val="FFFFFF"/>
                </a:solidFill>
                <a:latin typeface="Monaco" pitchFamily="2" charset="77"/>
              </a:rPr>
              <a:t>Look out for upcoming sleds </a:t>
            </a:r>
            <a:r>
              <a:rPr lang="en-US" dirty="0">
                <a:solidFill>
                  <a:srgbClr val="FFFFFF"/>
                </a:solidFill>
                <a:latin typeface="Monaco" pitchFamily="2" charset="77"/>
                <a:sym typeface="Wingdings" pitchFamily="2" charset="2"/>
              </a:rPr>
              <a:t> </a:t>
            </a:r>
          </a:p>
          <a:p>
            <a:pPr indent="-228600" fontAlgn="base">
              <a:lnSpc>
                <a:spcPct val="90000"/>
              </a:lnSpc>
              <a:spcAft>
                <a:spcPts val="600"/>
              </a:spcAft>
              <a:buFont typeface="Arial" panose="020B0604020202020204" pitchFamily="34" charset="0"/>
              <a:buChar char="•"/>
            </a:pPr>
            <a:endParaRPr lang="en-US" dirty="0">
              <a:solidFill>
                <a:srgbClr val="FFFFFF"/>
              </a:solidFill>
              <a:sym typeface="Wingdings" pitchFamily="2" charset="2"/>
            </a:endParaRPr>
          </a:p>
          <a:p>
            <a:pPr indent="-228600" fontAlgn="base">
              <a:lnSpc>
                <a:spcPct val="90000"/>
              </a:lnSpc>
              <a:spcAft>
                <a:spcPts val="600"/>
              </a:spcAft>
              <a:buFont typeface="Arial" panose="020B0604020202020204" pitchFamily="34" charset="0"/>
              <a:buChar char="•"/>
            </a:pPr>
            <a:endParaRPr lang="en-US" dirty="0">
              <a:solidFill>
                <a:srgbClr val="FFFFFF"/>
              </a:solidFill>
              <a:sym typeface="Wingdings" pitchFamily="2" charset="2"/>
            </a:endParaRPr>
          </a:p>
          <a:p>
            <a:pPr indent="-228600" fontAlgn="base">
              <a:lnSpc>
                <a:spcPct val="90000"/>
              </a:lnSpc>
              <a:spcAft>
                <a:spcPts val="600"/>
              </a:spcAft>
              <a:buFont typeface="Arial" panose="020B0604020202020204" pitchFamily="34" charset="0"/>
              <a:buChar char="•"/>
            </a:pPr>
            <a:endParaRPr lang="en-US" dirty="0">
              <a:solidFill>
                <a:srgbClr val="FFFFFF"/>
              </a:solidFill>
              <a:sym typeface="Wingdings" pitchFamily="2" charset="2"/>
            </a:endParaRPr>
          </a:p>
          <a:p>
            <a:pPr indent="-228600" fontAlgn="base">
              <a:lnSpc>
                <a:spcPct val="90000"/>
              </a:lnSpc>
              <a:spcAft>
                <a:spcPts val="600"/>
              </a:spcAft>
              <a:buFont typeface="Arial" panose="020B0604020202020204" pitchFamily="34" charset="0"/>
              <a:buChar char="•"/>
            </a:pPr>
            <a:endParaRPr lang="en-US" dirty="0">
              <a:solidFill>
                <a:srgbClr val="FFFFFF"/>
              </a:solidFill>
              <a:sym typeface="Wingdings" pitchFamily="2" charset="2"/>
            </a:endParaRPr>
          </a:p>
          <a:p>
            <a:pPr indent="-228600" fontAlgn="base">
              <a:lnSpc>
                <a:spcPct val="90000"/>
              </a:lnSpc>
              <a:spcAft>
                <a:spcPts val="600"/>
              </a:spcAft>
              <a:buFont typeface="Arial" panose="020B06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405525263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FEE734-C63D-FFF8-C077-445E55B9EF37}"/>
              </a:ext>
            </a:extLst>
          </p:cNvPr>
          <p:cNvSpPr txBox="1"/>
          <p:nvPr/>
        </p:nvSpPr>
        <p:spPr>
          <a:xfrm>
            <a:off x="335260" y="-318544"/>
            <a:ext cx="10515600" cy="1325563"/>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4400" b="1" dirty="0">
                <a:solidFill>
                  <a:srgbClr val="FFFFFF"/>
                </a:solidFill>
                <a:latin typeface="+mj-lt"/>
                <a:ea typeface="+mj-ea"/>
                <a:cs typeface="+mj-cs"/>
              </a:rPr>
              <a:t>Agenda</a:t>
            </a:r>
          </a:p>
        </p:txBody>
      </p:sp>
      <p:sp>
        <p:nvSpPr>
          <p:cNvPr id="2" name="TextBox 1">
            <a:extLst>
              <a:ext uri="{FF2B5EF4-FFF2-40B4-BE49-F238E27FC236}">
                <a16:creationId xmlns:a16="http://schemas.microsoft.com/office/drawing/2014/main" id="{5E5A9D83-22E4-31DF-AD11-C1EB6868AEA9}"/>
              </a:ext>
            </a:extLst>
          </p:cNvPr>
          <p:cNvSpPr txBox="1"/>
          <p:nvPr/>
        </p:nvSpPr>
        <p:spPr>
          <a:xfrm>
            <a:off x="167640" y="1007019"/>
            <a:ext cx="10515600" cy="4351338"/>
          </a:xfrm>
          <a:prstGeom prst="rect">
            <a:avLst/>
          </a:prstGeom>
        </p:spPr>
        <p:txBody>
          <a:bodyPr vert="horz" lIns="91440" tIns="45720" rIns="91440" bIns="45720" rtlCol="0">
            <a:normAutofit/>
          </a:bodyPr>
          <a:lstStyle/>
          <a:p>
            <a:pPr marL="228600" lvl="1" indent="-228600" fontAlgn="base">
              <a:lnSpc>
                <a:spcPct val="90000"/>
              </a:lnSpc>
              <a:spcAft>
                <a:spcPts val="600"/>
              </a:spcAft>
              <a:buFont typeface="Arial" panose="020B0604020202020204" pitchFamily="34" charset="0"/>
              <a:buChar char="•"/>
            </a:pPr>
            <a:endParaRPr lang="en-US" dirty="0">
              <a:solidFill>
                <a:srgbClr val="FFFFFF"/>
              </a:solidFill>
              <a:latin typeface="Monaco" pitchFamily="2" charset="77"/>
            </a:endParaRPr>
          </a:p>
          <a:p>
            <a:pPr indent="-228600" fontAlgn="base">
              <a:lnSpc>
                <a:spcPct val="90000"/>
              </a:lnSpc>
              <a:spcAft>
                <a:spcPts val="600"/>
              </a:spcAft>
              <a:buFont typeface="Arial" panose="020B0604020202020204" pitchFamily="34" charset="0"/>
              <a:buChar char="•"/>
            </a:pPr>
            <a:r>
              <a:rPr lang="en-US" dirty="0" err="1">
                <a:solidFill>
                  <a:srgbClr val="FFFFFF"/>
                </a:solidFill>
                <a:latin typeface="Monaco" pitchFamily="2" charset="77"/>
              </a:rPr>
              <a:t>RedTeam</a:t>
            </a:r>
            <a:r>
              <a:rPr lang="en-US" dirty="0">
                <a:solidFill>
                  <a:srgbClr val="FFFFFF"/>
                </a:solidFill>
                <a:latin typeface="Monaco" pitchFamily="2" charset="77"/>
              </a:rPr>
              <a:t> Attack Simulation</a:t>
            </a:r>
          </a:p>
          <a:p>
            <a:pPr marL="0" lvl="2" indent="-228600" fontAlgn="base">
              <a:lnSpc>
                <a:spcPct val="90000"/>
              </a:lnSpc>
              <a:spcAft>
                <a:spcPts val="600"/>
              </a:spcAft>
              <a:buFont typeface="Arial" panose="020B0604020202020204" pitchFamily="34" charset="0"/>
              <a:buChar char="•"/>
            </a:pPr>
            <a:endParaRPr lang="en-US" dirty="0">
              <a:solidFill>
                <a:srgbClr val="FFFFFF"/>
              </a:solidFill>
              <a:latin typeface="Monaco" pitchFamily="2" charset="77"/>
            </a:endParaRPr>
          </a:p>
          <a:p>
            <a:pPr indent="-228600" fontAlgn="base">
              <a:lnSpc>
                <a:spcPct val="90000"/>
              </a:lnSpc>
              <a:spcAft>
                <a:spcPts val="600"/>
              </a:spcAft>
              <a:buFont typeface="Arial" panose="020B0604020202020204" pitchFamily="34" charset="0"/>
              <a:buChar char="•"/>
            </a:pPr>
            <a:r>
              <a:rPr lang="en-US" dirty="0">
                <a:solidFill>
                  <a:srgbClr val="FFFFFF"/>
                </a:solidFill>
                <a:latin typeface="Monaco" pitchFamily="2" charset="77"/>
              </a:rPr>
              <a:t>PowerShell Constrained Language Mode</a:t>
            </a:r>
          </a:p>
          <a:p>
            <a:pPr marL="0" lvl="2" indent="-228600" fontAlgn="base">
              <a:lnSpc>
                <a:spcPct val="90000"/>
              </a:lnSpc>
              <a:spcAft>
                <a:spcPts val="600"/>
              </a:spcAft>
              <a:buFont typeface="Arial" panose="020B0604020202020204" pitchFamily="34" charset="0"/>
              <a:buChar char="•"/>
            </a:pPr>
            <a:r>
              <a:rPr lang="en-US" dirty="0">
                <a:solidFill>
                  <a:srgbClr val="FFFFFF"/>
                </a:solidFill>
                <a:latin typeface="Monaco" pitchFamily="2" charset="77"/>
              </a:rPr>
              <a:t>Custom </a:t>
            </a:r>
            <a:r>
              <a:rPr lang="en-US" dirty="0" err="1">
                <a:solidFill>
                  <a:srgbClr val="FFFFFF"/>
                </a:solidFill>
                <a:latin typeface="Monaco" pitchFamily="2" charset="77"/>
              </a:rPr>
              <a:t>Runspaces</a:t>
            </a:r>
            <a:r>
              <a:rPr lang="en-US" dirty="0">
                <a:solidFill>
                  <a:srgbClr val="FFFFFF"/>
                </a:solidFill>
                <a:latin typeface="Monaco" pitchFamily="2" charset="77"/>
              </a:rPr>
              <a:t>​ and Recon </a:t>
            </a:r>
          </a:p>
          <a:p>
            <a:pPr marL="0" lvl="2" indent="-228600" fontAlgn="base">
              <a:lnSpc>
                <a:spcPct val="90000"/>
              </a:lnSpc>
              <a:spcAft>
                <a:spcPts val="600"/>
              </a:spcAft>
              <a:buFont typeface="Arial" panose="020B0604020202020204" pitchFamily="34" charset="0"/>
              <a:buChar char="•"/>
            </a:pPr>
            <a:endParaRPr lang="en-US" dirty="0">
              <a:solidFill>
                <a:srgbClr val="FFFFFF"/>
              </a:solidFill>
              <a:latin typeface="Monaco" pitchFamily="2" charset="77"/>
            </a:endParaRPr>
          </a:p>
          <a:p>
            <a:pPr indent="-228600" fontAlgn="base">
              <a:lnSpc>
                <a:spcPct val="90000"/>
              </a:lnSpc>
              <a:spcAft>
                <a:spcPts val="600"/>
              </a:spcAft>
              <a:buFont typeface="Arial" panose="020B0604020202020204" pitchFamily="34" charset="0"/>
              <a:buChar char="•"/>
            </a:pPr>
            <a:r>
              <a:rPr lang="en-US" dirty="0">
                <a:solidFill>
                  <a:srgbClr val="FFFFFF"/>
                </a:solidFill>
                <a:latin typeface="Monaco" pitchFamily="2" charset="77"/>
              </a:rPr>
              <a:t>Practical Privilege Escalation</a:t>
            </a:r>
          </a:p>
          <a:p>
            <a:pPr marL="0" lvl="1" indent="-228600" fontAlgn="base">
              <a:lnSpc>
                <a:spcPct val="90000"/>
              </a:lnSpc>
              <a:spcAft>
                <a:spcPts val="600"/>
              </a:spcAft>
              <a:buFont typeface="Arial" panose="020B0604020202020204" pitchFamily="34" charset="0"/>
              <a:buChar char="•"/>
            </a:pPr>
            <a:r>
              <a:rPr lang="en-US" dirty="0">
                <a:solidFill>
                  <a:srgbClr val="FFFFFF"/>
                </a:solidFill>
                <a:latin typeface="Monaco" pitchFamily="2" charset="77"/>
              </a:rPr>
              <a:t>What’s Privilege Escalation?</a:t>
            </a:r>
          </a:p>
          <a:p>
            <a:pPr marL="0" lvl="1" indent="-228600" fontAlgn="base">
              <a:lnSpc>
                <a:spcPct val="90000"/>
              </a:lnSpc>
              <a:spcAft>
                <a:spcPts val="600"/>
              </a:spcAft>
              <a:buFont typeface="Arial" panose="020B0604020202020204" pitchFamily="34" charset="0"/>
              <a:buChar char="•"/>
            </a:pPr>
            <a:r>
              <a:rPr lang="en-US" dirty="0" err="1">
                <a:solidFill>
                  <a:srgbClr val="FFFFFF"/>
                </a:solidFill>
                <a:latin typeface="Monaco" pitchFamily="2" charset="77"/>
              </a:rPr>
              <a:t>AlwaysInstallElevated</a:t>
            </a:r>
            <a:r>
              <a:rPr lang="en-US" dirty="0">
                <a:solidFill>
                  <a:srgbClr val="FFFFFF"/>
                </a:solidFill>
                <a:latin typeface="Monaco" pitchFamily="2" charset="77"/>
              </a:rPr>
              <a:t> “New Approach”</a:t>
            </a:r>
          </a:p>
          <a:p>
            <a:pPr marL="0" lvl="1" indent="-228600" fontAlgn="base">
              <a:lnSpc>
                <a:spcPct val="90000"/>
              </a:lnSpc>
              <a:spcAft>
                <a:spcPts val="600"/>
              </a:spcAft>
              <a:buFont typeface="Arial" panose="020B0604020202020204" pitchFamily="34" charset="0"/>
              <a:buChar char="•"/>
            </a:pPr>
            <a:endParaRPr lang="en-US" dirty="0">
              <a:solidFill>
                <a:srgbClr val="FFFFFF"/>
              </a:solidFill>
              <a:latin typeface="Monaco" pitchFamily="2" charset="77"/>
            </a:endParaRPr>
          </a:p>
          <a:p>
            <a:pPr marL="0" lvl="1" indent="-228600" fontAlgn="base">
              <a:lnSpc>
                <a:spcPct val="90000"/>
              </a:lnSpc>
              <a:spcAft>
                <a:spcPts val="600"/>
              </a:spcAft>
              <a:buFont typeface="Arial" panose="020B0604020202020204" pitchFamily="34" charset="0"/>
              <a:buChar char="•"/>
            </a:pPr>
            <a:r>
              <a:rPr lang="en-US" dirty="0">
                <a:solidFill>
                  <a:srgbClr val="FFFFFF"/>
                </a:solidFill>
                <a:latin typeface="Monaco" pitchFamily="2" charset="77"/>
              </a:rPr>
              <a:t>Practical Persistence</a:t>
            </a:r>
          </a:p>
          <a:p>
            <a:pPr marL="0" lvl="1" indent="-228600" fontAlgn="base">
              <a:lnSpc>
                <a:spcPct val="90000"/>
              </a:lnSpc>
              <a:spcAft>
                <a:spcPts val="600"/>
              </a:spcAft>
              <a:buFont typeface="Arial" panose="020B0604020202020204" pitchFamily="34" charset="0"/>
              <a:buChar char="•"/>
            </a:pPr>
            <a:r>
              <a:rPr lang="en-US" dirty="0">
                <a:solidFill>
                  <a:srgbClr val="FFFFFF"/>
                </a:solidFill>
                <a:latin typeface="Monaco" pitchFamily="2" charset="77"/>
              </a:rPr>
              <a:t>Windows Event Log</a:t>
            </a:r>
          </a:p>
          <a:p>
            <a:pPr lvl="1" indent="-228600" fontAlgn="base">
              <a:lnSpc>
                <a:spcPct val="90000"/>
              </a:lnSpc>
              <a:spcAft>
                <a:spcPts val="600"/>
              </a:spcAft>
              <a:buFont typeface="Arial" panose="020B0604020202020204" pitchFamily="34" charset="0"/>
              <a:buChar char="•"/>
            </a:pPr>
            <a:endParaRPr lang="en-US" b="0" i="0" dirty="0">
              <a:solidFill>
                <a:srgbClr val="FFFFFF"/>
              </a:solidFill>
              <a:effectLst/>
            </a:endParaRPr>
          </a:p>
          <a:p>
            <a:pPr lvl="1" indent="-228600" fontAlgn="base">
              <a:lnSpc>
                <a:spcPct val="90000"/>
              </a:lnSpc>
              <a:spcAft>
                <a:spcPts val="600"/>
              </a:spcAft>
              <a:buFont typeface="Arial" panose="020B0604020202020204" pitchFamily="34" charset="0"/>
              <a:buChar char="•"/>
            </a:pPr>
            <a:endParaRPr lang="en-US" b="0" i="0" dirty="0">
              <a:solidFill>
                <a:srgbClr val="FFFFFF"/>
              </a:solidFill>
              <a:effectLst/>
            </a:endParaRPr>
          </a:p>
        </p:txBody>
      </p:sp>
    </p:spTree>
    <p:extLst>
      <p:ext uri="{BB962C8B-B14F-4D97-AF65-F5344CB8AC3E}">
        <p14:creationId xmlns:p14="http://schemas.microsoft.com/office/powerpoint/2010/main" val="165620481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74D5415-E580-E241-D686-B1B4B005928E}"/>
              </a:ext>
            </a:extLst>
          </p:cNvPr>
          <p:cNvSpPr txBox="1"/>
          <p:nvPr/>
        </p:nvSpPr>
        <p:spPr>
          <a:xfrm>
            <a:off x="79129" y="0"/>
            <a:ext cx="4029033" cy="400110"/>
          </a:xfrm>
          <a:prstGeom prst="rect">
            <a:avLst/>
          </a:prstGeom>
          <a:noFill/>
        </p:spPr>
        <p:txBody>
          <a:bodyPr wrap="square">
            <a:spAutoFit/>
          </a:bodyPr>
          <a:lstStyle/>
          <a:p>
            <a:r>
              <a:rPr lang="en-US" sz="2000" dirty="0">
                <a:latin typeface="Monaco" pitchFamily="2" charset="77"/>
              </a:rPr>
              <a:t>RedTeam Attack Simulation</a:t>
            </a:r>
          </a:p>
        </p:txBody>
      </p:sp>
      <p:pic>
        <p:nvPicPr>
          <p:cNvPr id="25" name="Picture 24" descr="A picture containing text, gambling house, room&#10;&#10;Description automatically generated">
            <a:extLst>
              <a:ext uri="{FF2B5EF4-FFF2-40B4-BE49-F238E27FC236}">
                <a16:creationId xmlns:a16="http://schemas.microsoft.com/office/drawing/2014/main" id="{C5E3A1FB-E7E5-73B6-5458-116E02521C1C}"/>
              </a:ext>
            </a:extLst>
          </p:cNvPr>
          <p:cNvPicPr>
            <a:picLocks noChangeAspect="1"/>
          </p:cNvPicPr>
          <p:nvPr/>
        </p:nvPicPr>
        <p:blipFill>
          <a:blip r:embed="rId3">
            <a:alphaModFix/>
          </a:blip>
          <a:stretch>
            <a:fillRect/>
          </a:stretch>
        </p:blipFill>
        <p:spPr>
          <a:xfrm>
            <a:off x="79129" y="1015099"/>
            <a:ext cx="11780480" cy="4047351"/>
          </a:xfrm>
          <a:prstGeom prst="rect">
            <a:avLst/>
          </a:prstGeom>
        </p:spPr>
      </p:pic>
      <p:sp>
        <p:nvSpPr>
          <p:cNvPr id="26" name="TextBox 25">
            <a:extLst>
              <a:ext uri="{FF2B5EF4-FFF2-40B4-BE49-F238E27FC236}">
                <a16:creationId xmlns:a16="http://schemas.microsoft.com/office/drawing/2014/main" id="{B68DABE8-F84C-EFAF-07AC-0A1EB1F56BF3}"/>
              </a:ext>
            </a:extLst>
          </p:cNvPr>
          <p:cNvSpPr txBox="1"/>
          <p:nvPr/>
        </p:nvSpPr>
        <p:spPr>
          <a:xfrm>
            <a:off x="200110" y="2967335"/>
            <a:ext cx="1698400" cy="923330"/>
          </a:xfrm>
          <a:prstGeom prst="rect">
            <a:avLst/>
          </a:prstGeom>
          <a:noFill/>
        </p:spPr>
        <p:txBody>
          <a:bodyPr wrap="square" rtlCol="0">
            <a:spAutoFit/>
          </a:bodyPr>
          <a:lstStyle/>
          <a:p>
            <a:pPr algn="ctr"/>
            <a:r>
              <a:rPr lang="en-US" dirty="0">
                <a:solidFill>
                  <a:schemeClr val="bg1"/>
                </a:solidFill>
              </a:rPr>
              <a:t>CLM </a:t>
            </a:r>
          </a:p>
          <a:p>
            <a:pPr algn="ctr"/>
            <a:r>
              <a:rPr lang="en-US" sz="1800" dirty="0">
                <a:solidFill>
                  <a:schemeClr val="bg1"/>
                </a:solidFill>
              </a:rPr>
              <a:t>Constrained</a:t>
            </a:r>
            <a:r>
              <a:rPr lang="en-US" dirty="0">
                <a:solidFill>
                  <a:schemeClr val="bg1"/>
                </a:solidFill>
              </a:rPr>
              <a:t> Language</a:t>
            </a:r>
          </a:p>
        </p:txBody>
      </p:sp>
      <p:sp>
        <p:nvSpPr>
          <p:cNvPr id="27" name="TextBox 26">
            <a:extLst>
              <a:ext uri="{FF2B5EF4-FFF2-40B4-BE49-F238E27FC236}">
                <a16:creationId xmlns:a16="http://schemas.microsoft.com/office/drawing/2014/main" id="{B660CD07-E15C-906C-2A69-49E1E31B47E3}"/>
              </a:ext>
            </a:extLst>
          </p:cNvPr>
          <p:cNvSpPr txBox="1"/>
          <p:nvPr/>
        </p:nvSpPr>
        <p:spPr>
          <a:xfrm>
            <a:off x="3717890" y="3482141"/>
            <a:ext cx="2501660" cy="369332"/>
          </a:xfrm>
          <a:prstGeom prst="rect">
            <a:avLst/>
          </a:prstGeom>
          <a:noFill/>
        </p:spPr>
        <p:txBody>
          <a:bodyPr wrap="square" rtlCol="0">
            <a:spAutoFit/>
          </a:bodyPr>
          <a:lstStyle/>
          <a:p>
            <a:pPr algn="ctr"/>
            <a:r>
              <a:rPr lang="en-US" dirty="0">
                <a:solidFill>
                  <a:schemeClr val="bg1"/>
                </a:solidFill>
              </a:rPr>
              <a:t>AlwaysElevatedInstaller</a:t>
            </a:r>
          </a:p>
        </p:txBody>
      </p:sp>
      <p:sp>
        <p:nvSpPr>
          <p:cNvPr id="28" name="Up Arrow 27">
            <a:extLst>
              <a:ext uri="{FF2B5EF4-FFF2-40B4-BE49-F238E27FC236}">
                <a16:creationId xmlns:a16="http://schemas.microsoft.com/office/drawing/2014/main" id="{9655174C-7107-1BFB-C885-5CEB71D03159}"/>
              </a:ext>
            </a:extLst>
          </p:cNvPr>
          <p:cNvSpPr/>
          <p:nvPr/>
        </p:nvSpPr>
        <p:spPr>
          <a:xfrm rot="10800000">
            <a:off x="10313083" y="5019544"/>
            <a:ext cx="251621" cy="3270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A5A1896-102C-463C-0F6F-3FB0B265EE0C}"/>
              </a:ext>
            </a:extLst>
          </p:cNvPr>
          <p:cNvSpPr txBox="1"/>
          <p:nvPr/>
        </p:nvSpPr>
        <p:spPr>
          <a:xfrm>
            <a:off x="9528828" y="5346550"/>
            <a:ext cx="1942736" cy="646331"/>
          </a:xfrm>
          <a:prstGeom prst="rect">
            <a:avLst/>
          </a:prstGeom>
          <a:noFill/>
        </p:spPr>
        <p:txBody>
          <a:bodyPr wrap="square" rtlCol="0">
            <a:spAutoFit/>
          </a:bodyPr>
          <a:lstStyle/>
          <a:p>
            <a:pPr algn="ctr"/>
            <a:r>
              <a:rPr lang="en-US" dirty="0"/>
              <a:t>Windows EventLog</a:t>
            </a:r>
          </a:p>
        </p:txBody>
      </p:sp>
      <p:sp>
        <p:nvSpPr>
          <p:cNvPr id="31" name="Up Arrow 30">
            <a:extLst>
              <a:ext uri="{FF2B5EF4-FFF2-40B4-BE49-F238E27FC236}">
                <a16:creationId xmlns:a16="http://schemas.microsoft.com/office/drawing/2014/main" id="{CACD6F43-D0AC-3296-758F-3BEFBC1402E4}"/>
              </a:ext>
            </a:extLst>
          </p:cNvPr>
          <p:cNvSpPr/>
          <p:nvPr/>
        </p:nvSpPr>
        <p:spPr>
          <a:xfrm>
            <a:off x="4842910" y="3882145"/>
            <a:ext cx="251621" cy="3270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a:extLst>
              <a:ext uri="{FF2B5EF4-FFF2-40B4-BE49-F238E27FC236}">
                <a16:creationId xmlns:a16="http://schemas.microsoft.com/office/drawing/2014/main" id="{2BDAF458-F1BE-AD5D-E637-B5DF0D5CE856}"/>
              </a:ext>
            </a:extLst>
          </p:cNvPr>
          <p:cNvSpPr/>
          <p:nvPr/>
        </p:nvSpPr>
        <p:spPr>
          <a:xfrm>
            <a:off x="893246" y="3927865"/>
            <a:ext cx="251621" cy="3270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15466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in a car&#10;&#10;Description automatically generated with low confidence">
            <a:extLst>
              <a:ext uri="{FF2B5EF4-FFF2-40B4-BE49-F238E27FC236}">
                <a16:creationId xmlns:a16="http://schemas.microsoft.com/office/drawing/2014/main" id="{7508464E-70EE-C8CF-5558-E0F1015B029A}"/>
              </a:ext>
            </a:extLst>
          </p:cNvPr>
          <p:cNvPicPr>
            <a:picLocks noChangeAspect="1"/>
          </p:cNvPicPr>
          <p:nvPr/>
        </p:nvPicPr>
        <p:blipFill>
          <a:blip r:embed="rId3"/>
          <a:stretch>
            <a:fillRect/>
          </a:stretch>
        </p:blipFill>
        <p:spPr>
          <a:xfrm>
            <a:off x="1422574" y="1619794"/>
            <a:ext cx="9693699" cy="4284617"/>
          </a:xfrm>
          <a:prstGeom prst="rect">
            <a:avLst/>
          </a:prstGeom>
        </p:spPr>
      </p:pic>
      <p:sp>
        <p:nvSpPr>
          <p:cNvPr id="3" name="TextBox 2">
            <a:extLst>
              <a:ext uri="{FF2B5EF4-FFF2-40B4-BE49-F238E27FC236}">
                <a16:creationId xmlns:a16="http://schemas.microsoft.com/office/drawing/2014/main" id="{3F54B5DB-2830-EA56-42FA-93C519B5C839}"/>
              </a:ext>
            </a:extLst>
          </p:cNvPr>
          <p:cNvSpPr txBox="1"/>
          <p:nvPr/>
        </p:nvSpPr>
        <p:spPr>
          <a:xfrm>
            <a:off x="3748654" y="232240"/>
            <a:ext cx="5041538" cy="867930"/>
          </a:xfrm>
          <a:prstGeom prst="rect">
            <a:avLst/>
          </a:prstGeom>
          <a:noFill/>
        </p:spPr>
        <p:txBody>
          <a:bodyPr wrap="square">
            <a:spAutoFit/>
          </a:bodyPr>
          <a:lstStyle/>
          <a:p>
            <a:pPr algn="ctr" fontAlgn="base">
              <a:lnSpc>
                <a:spcPct val="90000"/>
              </a:lnSpc>
              <a:spcAft>
                <a:spcPts val="600"/>
              </a:spcAft>
            </a:pPr>
            <a:r>
              <a:rPr lang="en-US" sz="2800" dirty="0">
                <a:latin typeface="Monaco" pitchFamily="2" charset="77"/>
              </a:rPr>
              <a:t>PowerShell Constrained Language Mode​</a:t>
            </a:r>
          </a:p>
        </p:txBody>
      </p:sp>
    </p:spTree>
    <p:extLst>
      <p:ext uri="{BB962C8B-B14F-4D97-AF65-F5344CB8AC3E}">
        <p14:creationId xmlns:p14="http://schemas.microsoft.com/office/powerpoint/2010/main" val="143739295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062B73C-B481-AC2F-4520-F84CFD809A3A}"/>
              </a:ext>
            </a:extLst>
          </p:cNvPr>
          <p:cNvSpPr txBox="1"/>
          <p:nvPr/>
        </p:nvSpPr>
        <p:spPr>
          <a:xfrm>
            <a:off x="93649" y="72319"/>
            <a:ext cx="8693300" cy="480131"/>
          </a:xfrm>
          <a:prstGeom prst="rect">
            <a:avLst/>
          </a:prstGeom>
          <a:noFill/>
        </p:spPr>
        <p:txBody>
          <a:bodyPr wrap="square">
            <a:spAutoFit/>
          </a:bodyPr>
          <a:lstStyle/>
          <a:p>
            <a:pPr fontAlgn="base">
              <a:lnSpc>
                <a:spcPct val="90000"/>
              </a:lnSpc>
              <a:spcAft>
                <a:spcPts val="600"/>
              </a:spcAft>
            </a:pPr>
            <a:r>
              <a:rPr lang="en-US" sz="2800" dirty="0">
                <a:latin typeface="Monaco" pitchFamily="2" charset="77"/>
              </a:rPr>
              <a:t>PowerShell Constrained Language Mode​</a:t>
            </a:r>
          </a:p>
        </p:txBody>
      </p:sp>
      <p:sp>
        <p:nvSpPr>
          <p:cNvPr id="3" name="TextBox 2">
            <a:extLst>
              <a:ext uri="{FF2B5EF4-FFF2-40B4-BE49-F238E27FC236}">
                <a16:creationId xmlns:a16="http://schemas.microsoft.com/office/drawing/2014/main" id="{49DC89E7-23A0-17F6-57FA-D160A3E6007E}"/>
              </a:ext>
            </a:extLst>
          </p:cNvPr>
          <p:cNvSpPr txBox="1"/>
          <p:nvPr/>
        </p:nvSpPr>
        <p:spPr>
          <a:xfrm>
            <a:off x="46824" y="312384"/>
            <a:ext cx="12098351" cy="3785652"/>
          </a:xfrm>
          <a:prstGeom prst="rect">
            <a:avLst/>
          </a:prstGeom>
          <a:noFill/>
        </p:spPr>
        <p:txBody>
          <a:bodyPr wrap="square">
            <a:spAutoFit/>
          </a:bodyPr>
          <a:lstStyle/>
          <a:p>
            <a:endParaRPr lang="en-US" sz="1600" dirty="0">
              <a:latin typeface="Monaco" pitchFamily="2" charset="77"/>
            </a:endParaRPr>
          </a:p>
          <a:p>
            <a:endParaRPr lang="en-US" sz="1600" dirty="0">
              <a:latin typeface="Monaco" pitchFamily="2" charset="77"/>
            </a:endParaRPr>
          </a:p>
          <a:p>
            <a:r>
              <a:rPr lang="en-US" sz="1600" u="sng" dirty="0">
                <a:latin typeface="Monaco" pitchFamily="2" charset="77"/>
              </a:rPr>
              <a:t>There are three types of language modes in PowerShell:</a:t>
            </a:r>
          </a:p>
          <a:p>
            <a:endParaRPr lang="en-US" sz="1600" dirty="0">
              <a:latin typeface="Monaco" pitchFamily="2" charset="77"/>
            </a:endParaRPr>
          </a:p>
          <a:p>
            <a:pPr>
              <a:buFont typeface="+mj-lt"/>
              <a:buAutoNum type="arabicPeriod"/>
            </a:pPr>
            <a:r>
              <a:rPr lang="en-US" sz="1600" dirty="0">
                <a:latin typeface="Monaco" pitchFamily="2" charset="77"/>
              </a:rPr>
              <a:t>Full Language Mode: This mode allows scripts to use all the features of PowerShell.</a:t>
            </a:r>
          </a:p>
          <a:p>
            <a:pPr>
              <a:buFont typeface="+mj-lt"/>
              <a:buAutoNum type="arabicPeriod"/>
            </a:pPr>
            <a:endParaRPr lang="en-US" sz="1600" dirty="0">
              <a:latin typeface="Monaco" pitchFamily="2" charset="77"/>
            </a:endParaRPr>
          </a:p>
          <a:p>
            <a:pPr>
              <a:buFont typeface="+mj-lt"/>
              <a:buAutoNum type="arabicPeriod"/>
            </a:pPr>
            <a:r>
              <a:rPr lang="en-US" sz="1600" dirty="0">
                <a:solidFill>
                  <a:srgbClr val="FF0000"/>
                </a:solidFill>
                <a:latin typeface="Monaco" pitchFamily="2" charset="77"/>
              </a:rPr>
              <a:t>Constrained Language Mode: This mode restricts access to certain APIs and commands to help prevent malicious code from running.</a:t>
            </a:r>
          </a:p>
          <a:p>
            <a:pPr>
              <a:buFont typeface="+mj-lt"/>
              <a:buAutoNum type="arabicPeriod"/>
            </a:pPr>
            <a:endParaRPr lang="en-US" sz="1600" dirty="0">
              <a:latin typeface="Monaco" pitchFamily="2" charset="77"/>
            </a:endParaRPr>
          </a:p>
          <a:p>
            <a:pPr>
              <a:buFont typeface="+mj-lt"/>
              <a:buAutoNum type="arabicPeriod"/>
            </a:pPr>
            <a:r>
              <a:rPr lang="en-US" sz="1600" dirty="0">
                <a:latin typeface="Monaco" pitchFamily="2" charset="77"/>
              </a:rPr>
              <a:t>Restricted Language Mode: This is the most restrictive mode and only allows a limited set of commands to be used, making it useful for environments where strict security controls are necessary.</a:t>
            </a:r>
          </a:p>
          <a:p>
            <a:endParaRPr lang="en-US" sz="1600" dirty="0">
              <a:latin typeface="Monaco" pitchFamily="2" charset="77"/>
            </a:endParaRPr>
          </a:p>
          <a:p>
            <a:r>
              <a:rPr lang="en-US" sz="1600" dirty="0">
                <a:latin typeface="Monaco" pitchFamily="2" charset="77"/>
              </a:rPr>
              <a:t>This property is stored in the environment variables as __PSLockdownPolicy. Environment variables are stored in the registry key and can be enforced via registry protections</a:t>
            </a:r>
          </a:p>
        </p:txBody>
      </p:sp>
      <p:sp>
        <p:nvSpPr>
          <p:cNvPr id="5" name="TextBox 4">
            <a:extLst>
              <a:ext uri="{FF2B5EF4-FFF2-40B4-BE49-F238E27FC236}">
                <a16:creationId xmlns:a16="http://schemas.microsoft.com/office/drawing/2014/main" id="{34111373-0E88-FDD1-EB62-BD8849D1B93E}"/>
              </a:ext>
            </a:extLst>
          </p:cNvPr>
          <p:cNvSpPr txBox="1"/>
          <p:nvPr/>
        </p:nvSpPr>
        <p:spPr>
          <a:xfrm>
            <a:off x="-60960" y="6611779"/>
            <a:ext cx="6096000" cy="400110"/>
          </a:xfrm>
          <a:prstGeom prst="rect">
            <a:avLst/>
          </a:prstGeom>
          <a:noFill/>
        </p:spPr>
        <p:txBody>
          <a:bodyPr wrap="square">
            <a:spAutoFit/>
          </a:bodyPr>
          <a:lstStyle/>
          <a:p>
            <a:r>
              <a:rPr lang="en-US" sz="1000" dirty="0">
                <a:latin typeface="Monaco" pitchFamily="2" charset="77"/>
              </a:rPr>
              <a:t>https://</a:t>
            </a:r>
            <a:r>
              <a:rPr lang="en-US" sz="1000" dirty="0" err="1">
                <a:latin typeface="Monaco" pitchFamily="2" charset="77"/>
              </a:rPr>
              <a:t>devblogs.microsoft.com</a:t>
            </a:r>
            <a:r>
              <a:rPr lang="en-US" sz="1000" dirty="0">
                <a:latin typeface="Monaco" pitchFamily="2" charset="77"/>
              </a:rPr>
              <a:t>/</a:t>
            </a:r>
            <a:r>
              <a:rPr lang="en-US" sz="1000" dirty="0" err="1">
                <a:latin typeface="Monaco" pitchFamily="2" charset="77"/>
              </a:rPr>
              <a:t>powershell</a:t>
            </a:r>
            <a:r>
              <a:rPr lang="en-US" sz="1000" dirty="0">
                <a:latin typeface="Monaco" pitchFamily="2" charset="77"/>
              </a:rPr>
              <a:t>/</a:t>
            </a:r>
            <a:r>
              <a:rPr lang="en-US" sz="1000" dirty="0" err="1">
                <a:latin typeface="Monaco" pitchFamily="2" charset="77"/>
              </a:rPr>
              <a:t>powershell</a:t>
            </a:r>
            <a:r>
              <a:rPr lang="en-US" sz="1000" dirty="0">
                <a:latin typeface="Monaco" pitchFamily="2" charset="77"/>
              </a:rPr>
              <a:t>-constrained-language-mode/</a:t>
            </a:r>
          </a:p>
        </p:txBody>
      </p:sp>
    </p:spTree>
    <p:extLst>
      <p:ext uri="{BB962C8B-B14F-4D97-AF65-F5344CB8AC3E}">
        <p14:creationId xmlns:p14="http://schemas.microsoft.com/office/powerpoint/2010/main" val="47266242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A9D3D7-FF8A-BD7C-6EB9-15D24AE73EA6}"/>
              </a:ext>
            </a:extLst>
          </p:cNvPr>
          <p:cNvSpPr txBox="1"/>
          <p:nvPr/>
        </p:nvSpPr>
        <p:spPr>
          <a:xfrm>
            <a:off x="93649" y="72319"/>
            <a:ext cx="9607700" cy="424732"/>
          </a:xfrm>
          <a:prstGeom prst="rect">
            <a:avLst/>
          </a:prstGeom>
          <a:noFill/>
        </p:spPr>
        <p:txBody>
          <a:bodyPr wrap="square">
            <a:spAutoFit/>
          </a:bodyPr>
          <a:lstStyle/>
          <a:p>
            <a:pPr fontAlgn="base">
              <a:lnSpc>
                <a:spcPct val="90000"/>
              </a:lnSpc>
              <a:spcAft>
                <a:spcPts val="600"/>
              </a:spcAft>
            </a:pPr>
            <a:r>
              <a:rPr lang="en-US" sz="2400" dirty="0">
                <a:latin typeface="Monaco" pitchFamily="2" charset="77"/>
              </a:rPr>
              <a:t>Enabling Constrained Language - For dummies</a:t>
            </a:r>
          </a:p>
        </p:txBody>
      </p:sp>
      <p:sp>
        <p:nvSpPr>
          <p:cNvPr id="6" name="TextBox 5">
            <a:extLst>
              <a:ext uri="{FF2B5EF4-FFF2-40B4-BE49-F238E27FC236}">
                <a16:creationId xmlns:a16="http://schemas.microsoft.com/office/drawing/2014/main" id="{7CCFAE95-3439-6CD5-38B8-99F3C5433ABE}"/>
              </a:ext>
            </a:extLst>
          </p:cNvPr>
          <p:cNvSpPr txBox="1"/>
          <p:nvPr/>
        </p:nvSpPr>
        <p:spPr>
          <a:xfrm>
            <a:off x="93648" y="602085"/>
            <a:ext cx="11218785" cy="535531"/>
          </a:xfrm>
          <a:prstGeom prst="rect">
            <a:avLst/>
          </a:prstGeom>
          <a:noFill/>
        </p:spPr>
        <p:txBody>
          <a:bodyPr wrap="square">
            <a:spAutoFit/>
          </a:bodyPr>
          <a:lstStyle/>
          <a:p>
            <a:pPr fontAlgn="base">
              <a:lnSpc>
                <a:spcPct val="90000"/>
              </a:lnSpc>
              <a:spcAft>
                <a:spcPts val="600"/>
              </a:spcAft>
            </a:pPr>
            <a:r>
              <a:rPr lang="en-US" sz="1600" dirty="0">
                <a:latin typeface="Monaco" pitchFamily="2" charset="77"/>
              </a:rPr>
              <a:t>There are same ways to enable Constrained Language, enable this protection through poweshell session is not good way as we can see bellow.</a:t>
            </a:r>
          </a:p>
        </p:txBody>
      </p:sp>
      <p:pic>
        <p:nvPicPr>
          <p:cNvPr id="7" name="Picture 6" descr="Timeline&#10;&#10;Description automatically generated with low confidence">
            <a:extLst>
              <a:ext uri="{FF2B5EF4-FFF2-40B4-BE49-F238E27FC236}">
                <a16:creationId xmlns:a16="http://schemas.microsoft.com/office/drawing/2014/main" id="{6C5E8562-62EF-F54C-409F-F0B03C71AAB4}"/>
              </a:ext>
            </a:extLst>
          </p:cNvPr>
          <p:cNvPicPr>
            <a:picLocks noChangeAspect="1"/>
          </p:cNvPicPr>
          <p:nvPr/>
        </p:nvPicPr>
        <p:blipFill>
          <a:blip r:embed="rId3"/>
          <a:stretch>
            <a:fillRect/>
          </a:stretch>
        </p:blipFill>
        <p:spPr>
          <a:xfrm>
            <a:off x="93648" y="1778182"/>
            <a:ext cx="12098351" cy="3412918"/>
          </a:xfrm>
          <a:prstGeom prst="rect">
            <a:avLst/>
          </a:prstGeom>
        </p:spPr>
      </p:pic>
    </p:spTree>
    <p:extLst>
      <p:ext uri="{BB962C8B-B14F-4D97-AF65-F5344CB8AC3E}">
        <p14:creationId xmlns:p14="http://schemas.microsoft.com/office/powerpoint/2010/main" val="304046455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29439</TotalTime>
  <Words>1316</Words>
  <Application>Microsoft Macintosh PowerPoint</Application>
  <PresentationFormat>Widescreen</PresentationFormat>
  <Paragraphs>162</Paragraphs>
  <Slides>30</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Monaco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Fabricio Gimenes Porto</dc:creator>
  <cp:lastModifiedBy>Fabricio Gimenes Porto</cp:lastModifiedBy>
  <cp:revision>115</cp:revision>
  <dcterms:created xsi:type="dcterms:W3CDTF">2022-09-19T16:01:48Z</dcterms:created>
  <dcterms:modified xsi:type="dcterms:W3CDTF">2023-11-03T21:02:00Z</dcterms:modified>
</cp:coreProperties>
</file>